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0" r:id="rId3"/>
    <p:sldId id="275" r:id="rId4"/>
    <p:sldId id="277" r:id="rId5"/>
    <p:sldId id="276" r:id="rId6"/>
    <p:sldId id="278" r:id="rId7"/>
    <p:sldId id="279" r:id="rId8"/>
    <p:sldId id="283" r:id="rId9"/>
    <p:sldId id="280"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FF"/>
    <a:srgbClr val="660033"/>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0" autoAdjust="0"/>
    <p:restoredTop sz="94662" autoAdjust="0"/>
  </p:normalViewPr>
  <p:slideViewPr>
    <p:cSldViewPr>
      <p:cViewPr>
        <p:scale>
          <a:sx n="107" d="100"/>
          <a:sy n="107" d="100"/>
        </p:scale>
        <p:origin x="-90"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8" d="100"/>
          <a:sy n="48" d="100"/>
        </p:scale>
        <p:origin x="-172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BC4FC2C-7819-4970-A45E-A97625DD444D}" type="slidenum">
              <a:rPr lang="en-US"/>
              <a:pPr>
                <a:defRPr/>
              </a:pPr>
              <a:t>‹#›</a:t>
            </a:fld>
            <a:endParaRPr lang="en-US"/>
          </a:p>
        </p:txBody>
      </p:sp>
    </p:spTree>
    <p:extLst>
      <p:ext uri="{BB962C8B-B14F-4D97-AF65-F5344CB8AC3E}">
        <p14:creationId xmlns:p14="http://schemas.microsoft.com/office/powerpoint/2010/main" val="743780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BBCBEDC-ACF7-4B3A-A676-C8D74FCA2FC7}" type="slidenum">
              <a:rPr lang="en-US"/>
              <a:pPr>
                <a:defRPr/>
              </a:pPr>
              <a:t>‹#›</a:t>
            </a:fld>
            <a:endParaRPr lang="en-US"/>
          </a:p>
        </p:txBody>
      </p:sp>
    </p:spTree>
    <p:extLst>
      <p:ext uri="{BB962C8B-B14F-4D97-AF65-F5344CB8AC3E}">
        <p14:creationId xmlns:p14="http://schemas.microsoft.com/office/powerpoint/2010/main" val="4106467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eaLnBrk="1" hangingPunct="1"/>
            <a:endParaRPr lang="en-US" smtClean="0"/>
          </a:p>
        </p:txBody>
      </p:sp>
      <p:sp>
        <p:nvSpPr>
          <p:cNvPr id="24580" name="Slide Number Placeholder 3"/>
          <p:cNvSpPr>
            <a:spLocks noGrp="1"/>
          </p:cNvSpPr>
          <p:nvPr>
            <p:ph type="sldNum" sz="quarter" idx="5"/>
          </p:nvPr>
        </p:nvSpPr>
        <p:spPr>
          <a:noFill/>
        </p:spPr>
        <p:txBody>
          <a:bodyPr/>
          <a:lstStyle/>
          <a:p>
            <a:fld id="{865E243C-47A5-4930-AFBF-6E2EC7F85E82}"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736"/>
            <a:ext cx="7772400" cy="798509"/>
          </a:xfrm>
          <a:prstGeom prst="rect">
            <a:avLst/>
          </a:prstGeom>
        </p:spPr>
        <p:txBody>
          <a:bodyPr/>
          <a:lstStyle>
            <a:lvl1pPr algn="l">
              <a:defRPr>
                <a:solidFill>
                  <a:srgbClr val="0099FF"/>
                </a:solidFill>
                <a:latin typeface="Calibri"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357158" y="2500306"/>
            <a:ext cx="6400800" cy="1752600"/>
          </a:xfrm>
          <a:prstGeom prst="rect">
            <a:avLst/>
          </a:prstGeom>
        </p:spPr>
        <p:txBody>
          <a:bodyPr/>
          <a:lstStyle>
            <a:lvl1pPr marL="0" indent="0" algn="l">
              <a:buNone/>
              <a:defRPr sz="2800">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133600"/>
            <a:ext cx="6705600" cy="39925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B7583762-DD19-4914-B211-0765E3E7C380}" type="datetime1">
              <a:rPr lang="en-US"/>
              <a:pPr>
                <a:defRPr/>
              </a:pPr>
              <a:t>7/22/2011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2910DAAB-9A43-4B34-AA44-221F66F4459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6400" y="896938"/>
            <a:ext cx="1676400" cy="52292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96938"/>
            <a:ext cx="4876800" cy="52292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E9A8040F-B5AE-4AAA-A846-0DA49C597158}" type="datetime1">
              <a:rPr lang="en-US"/>
              <a:pPr>
                <a:defRPr/>
              </a:pPr>
              <a:t>7/22/2011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2810D0F9-D946-452E-A9A0-4DFF83B6AF5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3886200" y="2133600"/>
            <a:ext cx="3276600" cy="3992563"/>
          </a:xfrm>
          <a:prstGeom prst="rect">
            <a:avLst/>
          </a:prstGeom>
        </p:spPr>
        <p:txBody>
          <a:bodyPr/>
          <a:lstStyle/>
          <a:p>
            <a:pPr lvl="0"/>
            <a:r>
              <a:rPr lang="en-US" noProof="0" smtClean="0"/>
              <a:t>Click icon to add chart</a:t>
            </a:r>
            <a:endParaRPr lang="en-US" noProof="0"/>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48DB4B64-BDC1-47B4-A7E5-587C3425462F}" type="datetime1">
              <a:rPr lang="en-US"/>
              <a:pPr>
                <a:defRPr/>
              </a:pPr>
              <a:t>7/22/2011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80F99273-D011-4999-8FDF-11C1FA732FE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2133600"/>
            <a:ext cx="6705600" cy="3992563"/>
          </a:xfrm>
          <a:prstGeom prst="rect">
            <a:avLst/>
          </a:prstGeom>
        </p:spPr>
        <p:txBody>
          <a:bodyPr/>
          <a:lstStyle/>
          <a:p>
            <a:pPr lvl="0"/>
            <a:r>
              <a:rPr lang="en-US" noProof="0" smtClean="0"/>
              <a:t>Click icon to add chart</a:t>
            </a:r>
            <a:endParaRPr lang="en-US" noProof="0"/>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92499028-BACF-48BC-B797-41A030B9E2F9}" type="datetime1">
              <a:rPr lang="en-US"/>
              <a:pPr>
                <a:defRPr/>
              </a:pPr>
              <a:t>7/22/2011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3F5B20DC-F452-4F16-BC93-BDC65D498C7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CA9E18B0-886A-49A1-89F5-FCF6648182F4}" type="datetime1">
              <a:rPr lang="en-US"/>
              <a:pPr>
                <a:defRPr/>
              </a:pPr>
              <a:t>7/22/2011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92291BC2-E709-46DB-BA59-5F73ADA17A1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214313" y="860425"/>
            <a:ext cx="428626" cy="64293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85720" y="785794"/>
            <a:ext cx="8401080" cy="931862"/>
          </a:xfrm>
          <a:prstGeom prst="rect">
            <a:avLst/>
          </a:prstGeom>
        </p:spPr>
        <p:txBody>
          <a:bodyPr/>
          <a:lstStyle>
            <a:lvl1pPr algn="l">
              <a:defRPr sz="4000" b="1">
                <a:solidFill>
                  <a:srgbClr val="C00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133600"/>
            <a:ext cx="8258204" cy="39925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pPr>
              <a:defRPr/>
            </a:pPr>
            <a:fld id="{3BF4237C-11A8-4B1C-B342-65ACC1272A31}" type="datetime1">
              <a:rPr lang="en-US"/>
              <a:pPr>
                <a:defRPr/>
              </a:pPr>
              <a:t>7/22/2011</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82E3C091-0972-4927-8300-CDFEEEF6B0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86200" y="2133600"/>
            <a:ext cx="3276600" cy="3992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2DA24085-B949-478C-9314-E8D0FD398D09}" type="datetime1">
              <a:rPr lang="en-US"/>
              <a:pPr>
                <a:defRPr/>
              </a:pPr>
              <a:t>7/22/2011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A6D358AD-15C9-4F81-9CF1-14659D406DE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a:lstStyle>
            <a:lvl1pPr>
              <a:defRPr/>
            </a:lvl1pPr>
          </a:lstStyle>
          <a:p>
            <a:pPr>
              <a:defRPr/>
            </a:pPr>
            <a:fld id="{4F8042A1-9C50-44EE-9AF3-D850AEC76163}" type="datetime1">
              <a:rPr lang="en-US"/>
              <a:pPr>
                <a:defRPr/>
              </a:pPr>
              <a:t>7/22/2011</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7738CFA5-176F-4B33-9C44-85CBA45BED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96938"/>
            <a:ext cx="6705600" cy="931862"/>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fld id="{0068A786-112E-4A13-B99F-3B824552139B}" type="datetime1">
              <a:rPr lang="en-US"/>
              <a:pPr>
                <a:defRPr/>
              </a:pPr>
              <a:t>7/22/2011</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074A1F1B-340C-4E8B-8E70-8A91834AD78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pPr>
              <a:defRPr/>
            </a:pPr>
            <a:fld id="{0B8408A8-8F51-477C-87FE-674046B6E1DD}" type="datetime1">
              <a:rPr lang="en-US"/>
              <a:pPr>
                <a:defRPr/>
              </a:pPr>
              <a:t>7/22/2011</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72775C2C-740E-41AD-8020-E2C3CB85A2C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898FB778-B6E7-438A-B89E-D1DFD2983585}" type="datetime1">
              <a:rPr lang="en-US"/>
              <a:pPr>
                <a:defRPr/>
              </a:pPr>
              <a:t>7/22/2011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218A0728-3CAD-4FCB-9C36-E583A1C04B7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pPr>
              <a:defRPr/>
            </a:pPr>
            <a:fld id="{49215903-4CE7-4143-ADFD-8531B627DC30}" type="datetime1">
              <a:rPr lang="en-US"/>
              <a:pPr>
                <a:defRPr/>
              </a:pPr>
              <a:t>7/22/2011</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F6959336-879A-4EF1-9B3D-4E33138C12F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1" descr="LLL-logo.JPG"/>
          <p:cNvPicPr>
            <a:picLocks noChangeAspect="1"/>
          </p:cNvPicPr>
          <p:nvPr userDrawn="1"/>
        </p:nvPicPr>
        <p:blipFill>
          <a:blip r:embed="rId16" cstate="print"/>
          <a:srcRect/>
          <a:stretch>
            <a:fillRect/>
          </a:stretch>
        </p:blipFill>
        <p:spPr bwMode="auto">
          <a:xfrm>
            <a:off x="44450" y="6500813"/>
            <a:ext cx="882650" cy="357187"/>
          </a:xfrm>
          <a:prstGeom prst="rect">
            <a:avLst/>
          </a:prstGeom>
          <a:noFill/>
          <a:ln w="9525">
            <a:noFill/>
            <a:miter lim="800000"/>
            <a:headEnd/>
            <a:tailEnd/>
          </a:ln>
        </p:spPr>
      </p:pic>
      <p:sp>
        <p:nvSpPr>
          <p:cNvPr id="23" name="Rectangle 22"/>
          <p:cNvSpPr/>
          <p:nvPr userDrawn="1"/>
        </p:nvSpPr>
        <p:spPr>
          <a:xfrm>
            <a:off x="2232025" y="387350"/>
            <a:ext cx="1781175" cy="276225"/>
          </a:xfrm>
          <a:prstGeom prst="rect">
            <a:avLst/>
          </a:prstGeom>
        </p:spPr>
        <p:txBody>
          <a:bodyPr wrap="none">
            <a:spAutoFit/>
          </a:bodyPr>
          <a:lstStyle/>
          <a:p>
            <a:pPr>
              <a:defRPr/>
            </a:pPr>
            <a:r>
              <a:rPr lang="en-US" sz="1200" b="1" dirty="0">
                <a:solidFill>
                  <a:srgbClr val="C00000"/>
                </a:solidFill>
              </a:rPr>
              <a:t>http://letsdoit.upol.cz/</a:t>
            </a:r>
          </a:p>
        </p:txBody>
      </p:sp>
      <p:sp>
        <p:nvSpPr>
          <p:cNvPr id="24" name="TextBox 23"/>
          <p:cNvSpPr txBox="1"/>
          <p:nvPr userDrawn="1"/>
        </p:nvSpPr>
        <p:spPr>
          <a:xfrm>
            <a:off x="3319463" y="6523038"/>
            <a:ext cx="5786437" cy="307975"/>
          </a:xfrm>
          <a:prstGeom prst="rect">
            <a:avLst/>
          </a:prstGeom>
          <a:noFill/>
        </p:spPr>
        <p:txBody>
          <a:bodyPr>
            <a:spAutoFit/>
          </a:bodyPr>
          <a:lstStyle/>
          <a:p>
            <a:pPr algn="just">
              <a:defRPr/>
            </a:pPr>
            <a:r>
              <a:rPr lang="en-US" sz="700" dirty="0">
                <a:solidFill>
                  <a:srgbClr val="0070C0"/>
                </a:solidFill>
                <a:latin typeface="+mn-lt"/>
              </a:rPr>
              <a:t>This project has been funded with support from the European Commission. This courseware reflects the views only of the authors, and the Commission cannot be held responsible for any use which may be made of the information contained therein</a:t>
            </a:r>
            <a:r>
              <a:rPr lang="en-US" sz="700" dirty="0">
                <a:solidFill>
                  <a:srgbClr val="0070C0"/>
                </a:solidFill>
              </a:rPr>
              <a:t> </a:t>
            </a:r>
          </a:p>
        </p:txBody>
      </p:sp>
      <p:sp>
        <p:nvSpPr>
          <p:cNvPr id="28" name="Rectangle 27"/>
          <p:cNvSpPr/>
          <p:nvPr userDrawn="1"/>
        </p:nvSpPr>
        <p:spPr>
          <a:xfrm>
            <a:off x="1000125" y="6507163"/>
            <a:ext cx="2428875" cy="230187"/>
          </a:xfrm>
          <a:prstGeom prst="rect">
            <a:avLst/>
          </a:prstGeom>
        </p:spPr>
        <p:txBody>
          <a:bodyPr>
            <a:spAutoFit/>
          </a:bodyPr>
          <a:lstStyle/>
          <a:p>
            <a:pPr>
              <a:defRPr/>
            </a:pPr>
            <a:r>
              <a:rPr lang="en-US" sz="900" b="1" dirty="0">
                <a:solidFill>
                  <a:srgbClr val="0000FF"/>
                </a:solidFill>
              </a:rPr>
              <a:t>Project No. 2009-1-IE1-BRN06-007179</a:t>
            </a:r>
            <a:endParaRPr lang="en-US" sz="900" dirty="0">
              <a:solidFill>
                <a:srgbClr val="0000FF"/>
              </a:solidFill>
            </a:endParaRPr>
          </a:p>
        </p:txBody>
      </p:sp>
      <p:pic>
        <p:nvPicPr>
          <p:cNvPr id="2054" name="Picture 9" descr="logo_lets_do_it_h_color.gif"/>
          <p:cNvPicPr>
            <a:picLocks noChangeAspect="1"/>
          </p:cNvPicPr>
          <p:nvPr userDrawn="1"/>
        </p:nvPicPr>
        <p:blipFill>
          <a:blip r:embed="rId17" cstate="print"/>
          <a:srcRect/>
          <a:stretch>
            <a:fillRect/>
          </a:stretch>
        </p:blipFill>
        <p:spPr bwMode="auto">
          <a:xfrm>
            <a:off x="142875" y="138113"/>
            <a:ext cx="2143125" cy="504825"/>
          </a:xfrm>
          <a:prstGeom prst="rect">
            <a:avLst/>
          </a:prstGeom>
          <a:noFill/>
          <a:ln w="9525">
            <a:noFill/>
            <a:miter lim="800000"/>
            <a:headEnd/>
            <a:tailEnd/>
          </a:ln>
        </p:spPr>
      </p:pic>
      <p:sp>
        <p:nvSpPr>
          <p:cNvPr id="11" name="Rectangle 10"/>
          <p:cNvSpPr/>
          <p:nvPr userDrawn="1"/>
        </p:nvSpPr>
        <p:spPr>
          <a:xfrm>
            <a:off x="4857750" y="466725"/>
            <a:ext cx="428625" cy="1428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p:cNvSpPr/>
          <p:nvPr userDrawn="1"/>
        </p:nvSpPr>
        <p:spPr>
          <a:xfrm>
            <a:off x="4429125" y="466725"/>
            <a:ext cx="428625" cy="14287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userDrawn="1"/>
        </p:nvSpPr>
        <p:spPr>
          <a:xfrm>
            <a:off x="4000500" y="466725"/>
            <a:ext cx="428625" cy="1428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userDrawn="1"/>
        </p:nvSpPr>
        <p:spPr>
          <a:xfrm>
            <a:off x="5286375" y="466725"/>
            <a:ext cx="428625" cy="1428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15"/>
          <p:cNvSpPr/>
          <p:nvPr userDrawn="1"/>
        </p:nvSpPr>
        <p:spPr>
          <a:xfrm>
            <a:off x="6572250" y="466725"/>
            <a:ext cx="428625" cy="1428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userDrawn="1"/>
        </p:nvSpPr>
        <p:spPr>
          <a:xfrm>
            <a:off x="6143625" y="466725"/>
            <a:ext cx="428625" cy="14287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17"/>
          <p:cNvSpPr/>
          <p:nvPr userDrawn="1"/>
        </p:nvSpPr>
        <p:spPr>
          <a:xfrm>
            <a:off x="5715000" y="466725"/>
            <a:ext cx="428625" cy="1428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ectangle 18"/>
          <p:cNvSpPr/>
          <p:nvPr userDrawn="1"/>
        </p:nvSpPr>
        <p:spPr>
          <a:xfrm>
            <a:off x="7000875" y="466725"/>
            <a:ext cx="428625" cy="1428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userDrawn="1"/>
        </p:nvSpPr>
        <p:spPr>
          <a:xfrm>
            <a:off x="8286750" y="466725"/>
            <a:ext cx="428625" cy="1428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Rectangle 20"/>
          <p:cNvSpPr/>
          <p:nvPr userDrawn="1"/>
        </p:nvSpPr>
        <p:spPr>
          <a:xfrm>
            <a:off x="7858125" y="466725"/>
            <a:ext cx="428625" cy="14287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ectangle 28"/>
          <p:cNvSpPr/>
          <p:nvPr userDrawn="1"/>
        </p:nvSpPr>
        <p:spPr>
          <a:xfrm>
            <a:off x="7429500" y="466725"/>
            <a:ext cx="428625" cy="1428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ectangle 29"/>
          <p:cNvSpPr/>
          <p:nvPr userDrawn="1"/>
        </p:nvSpPr>
        <p:spPr>
          <a:xfrm>
            <a:off x="8715375" y="466725"/>
            <a:ext cx="428625" cy="1428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067" name="Group 67"/>
          <p:cNvGrpSpPr>
            <a:grpSpLocks/>
          </p:cNvGrpSpPr>
          <p:nvPr userDrawn="1"/>
        </p:nvGrpSpPr>
        <p:grpSpPr bwMode="auto">
          <a:xfrm>
            <a:off x="0" y="6357938"/>
            <a:ext cx="9429750" cy="142875"/>
            <a:chOff x="0" y="6357958"/>
            <a:chExt cx="9429784" cy="142876"/>
          </a:xfrm>
        </p:grpSpPr>
        <p:grpSp>
          <p:nvGrpSpPr>
            <p:cNvPr id="2068" name="Group 30"/>
            <p:cNvGrpSpPr>
              <a:grpSpLocks/>
            </p:cNvGrpSpPr>
            <p:nvPr userDrawn="1"/>
          </p:nvGrpSpPr>
          <p:grpSpPr bwMode="auto">
            <a:xfrm>
              <a:off x="0" y="6357958"/>
              <a:ext cx="5143536" cy="142876"/>
              <a:chOff x="4000496" y="466704"/>
              <a:chExt cx="5143536" cy="142876"/>
            </a:xfrm>
          </p:grpSpPr>
          <p:sp>
            <p:nvSpPr>
              <p:cNvPr id="32" name="Rectangle 31"/>
              <p:cNvSpPr/>
              <p:nvPr userDrawn="1"/>
            </p:nvSpPr>
            <p:spPr>
              <a:xfrm>
                <a:off x="4857749" y="466704"/>
                <a:ext cx="428627"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userDrawn="1"/>
            </p:nvSpPr>
            <p:spPr>
              <a:xfrm>
                <a:off x="4429123" y="466704"/>
                <a:ext cx="428627"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p:cNvSpPr/>
              <p:nvPr userDrawn="1"/>
            </p:nvSpPr>
            <p:spPr>
              <a:xfrm>
                <a:off x="4000496" y="466704"/>
                <a:ext cx="428627"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ectangle 34"/>
              <p:cNvSpPr/>
              <p:nvPr userDrawn="1"/>
            </p:nvSpPr>
            <p:spPr>
              <a:xfrm>
                <a:off x="5286376" y="466704"/>
                <a:ext cx="428627"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ectangle 35"/>
              <p:cNvSpPr/>
              <p:nvPr userDrawn="1"/>
            </p:nvSpPr>
            <p:spPr>
              <a:xfrm>
                <a:off x="6572255" y="466704"/>
                <a:ext cx="428627"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ectangle 36"/>
              <p:cNvSpPr/>
              <p:nvPr userDrawn="1"/>
            </p:nvSpPr>
            <p:spPr>
              <a:xfrm>
                <a:off x="6143629" y="466704"/>
                <a:ext cx="428627"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Rectangle 37"/>
              <p:cNvSpPr/>
              <p:nvPr userDrawn="1"/>
            </p:nvSpPr>
            <p:spPr>
              <a:xfrm>
                <a:off x="5715002" y="466704"/>
                <a:ext cx="428627"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Rectangle 38"/>
              <p:cNvSpPr/>
              <p:nvPr userDrawn="1"/>
            </p:nvSpPr>
            <p:spPr>
              <a:xfrm>
                <a:off x="7000882" y="466704"/>
                <a:ext cx="428627"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p:nvPr userDrawn="1"/>
            </p:nvSpPr>
            <p:spPr>
              <a:xfrm>
                <a:off x="8286762" y="466704"/>
                <a:ext cx="428627"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ectangle 40"/>
              <p:cNvSpPr/>
              <p:nvPr userDrawn="1"/>
            </p:nvSpPr>
            <p:spPr>
              <a:xfrm>
                <a:off x="7858135" y="466704"/>
                <a:ext cx="428627"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41"/>
              <p:cNvSpPr/>
              <p:nvPr userDrawn="1"/>
            </p:nvSpPr>
            <p:spPr>
              <a:xfrm>
                <a:off x="7429509" y="466704"/>
                <a:ext cx="428627"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p:nvPr userDrawn="1"/>
            </p:nvSpPr>
            <p:spPr>
              <a:xfrm>
                <a:off x="8715388" y="466704"/>
                <a:ext cx="428627"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069" name="Group 56"/>
            <p:cNvGrpSpPr>
              <a:grpSpLocks/>
            </p:cNvGrpSpPr>
            <p:nvPr userDrawn="1"/>
          </p:nvGrpSpPr>
          <p:grpSpPr bwMode="auto">
            <a:xfrm>
              <a:off x="5143504" y="6357958"/>
              <a:ext cx="1714512" cy="142876"/>
              <a:chOff x="285720" y="4143380"/>
              <a:chExt cx="1714512" cy="142876"/>
            </a:xfrm>
          </p:grpSpPr>
          <p:sp>
            <p:nvSpPr>
              <p:cNvPr id="45" name="Rectangle 44"/>
              <p:cNvSpPr/>
              <p:nvPr userDrawn="1"/>
            </p:nvSpPr>
            <p:spPr>
              <a:xfrm>
                <a:off x="1142988" y="4143380"/>
                <a:ext cx="428626"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userDrawn="1"/>
            </p:nvSpPr>
            <p:spPr>
              <a:xfrm>
                <a:off x="714362" y="4143380"/>
                <a:ext cx="428626"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userDrawn="1"/>
            </p:nvSpPr>
            <p:spPr>
              <a:xfrm>
                <a:off x="285735" y="4143380"/>
                <a:ext cx="428626"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Rectangle 47"/>
              <p:cNvSpPr/>
              <p:nvPr userDrawn="1"/>
            </p:nvSpPr>
            <p:spPr>
              <a:xfrm>
                <a:off x="1571615" y="4143380"/>
                <a:ext cx="428626"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070" name="Group 57"/>
            <p:cNvGrpSpPr>
              <a:grpSpLocks/>
            </p:cNvGrpSpPr>
            <p:nvPr userDrawn="1"/>
          </p:nvGrpSpPr>
          <p:grpSpPr bwMode="auto">
            <a:xfrm>
              <a:off x="6858016" y="6357958"/>
              <a:ext cx="1714512" cy="142876"/>
              <a:chOff x="285720" y="4143380"/>
              <a:chExt cx="1714512" cy="142876"/>
            </a:xfrm>
          </p:grpSpPr>
          <p:sp>
            <p:nvSpPr>
              <p:cNvPr id="59" name="Rectangle 58"/>
              <p:cNvSpPr/>
              <p:nvPr userDrawn="1"/>
            </p:nvSpPr>
            <p:spPr>
              <a:xfrm>
                <a:off x="1142982" y="4143380"/>
                <a:ext cx="428626" cy="1428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Rectangle 59"/>
              <p:cNvSpPr/>
              <p:nvPr userDrawn="1"/>
            </p:nvSpPr>
            <p:spPr>
              <a:xfrm>
                <a:off x="714356" y="4143380"/>
                <a:ext cx="428626"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ectangle 60"/>
              <p:cNvSpPr/>
              <p:nvPr userDrawn="1"/>
            </p:nvSpPr>
            <p:spPr>
              <a:xfrm>
                <a:off x="285729" y="4143380"/>
                <a:ext cx="428626"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ectangle 61"/>
              <p:cNvSpPr/>
              <p:nvPr userDrawn="1"/>
            </p:nvSpPr>
            <p:spPr>
              <a:xfrm>
                <a:off x="1571609" y="4143380"/>
                <a:ext cx="428626" cy="1428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65" name="Rectangle 64"/>
            <p:cNvSpPr/>
            <p:nvPr userDrawn="1"/>
          </p:nvSpPr>
          <p:spPr>
            <a:xfrm>
              <a:off x="9001157" y="6357958"/>
              <a:ext cx="428627" cy="14287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p:cNvSpPr/>
            <p:nvPr userDrawn="1"/>
          </p:nvSpPr>
          <p:spPr>
            <a:xfrm>
              <a:off x="8572531" y="6357958"/>
              <a:ext cx="428627" cy="1428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63888" y="1839780"/>
            <a:ext cx="5364771" cy="2139047"/>
          </a:xfrm>
          <a:prstGeom prst="rect">
            <a:avLst/>
          </a:prstGeom>
          <a:noFill/>
        </p:spPr>
        <p:txBody>
          <a:bodyPr wrap="square">
            <a:spAutoFit/>
          </a:bodyPr>
          <a:lstStyle/>
          <a:p>
            <a:pPr>
              <a:defRPr/>
            </a:pPr>
            <a:r>
              <a:rPr lang="en-US" sz="4400" b="1" dirty="0" smtClean="0">
                <a:solidFill>
                  <a:srgbClr val="0070C0"/>
                </a:solidFill>
                <a:effectLst>
                  <a:reflection blurRad="6350" stA="55000" endA="300" endPos="45500" dir="5400000" sy="-100000" algn="bl" rotWithShape="0"/>
                </a:effectLst>
              </a:rPr>
              <a:t>Cross-Cultural</a:t>
            </a:r>
          </a:p>
          <a:p>
            <a:pPr>
              <a:defRPr/>
            </a:pPr>
            <a:r>
              <a:rPr lang="en-US" sz="4400" b="1" dirty="0" smtClean="0">
                <a:solidFill>
                  <a:srgbClr val="0070C0"/>
                </a:solidFill>
                <a:effectLst>
                  <a:reflection blurRad="6350" stA="55000" endA="300" endPos="45500" dir="5400000" sy="-100000" algn="bl" rotWithShape="0"/>
                </a:effectLst>
              </a:rPr>
              <a:t>Communication</a:t>
            </a:r>
            <a:r>
              <a:rPr lang="en-US" sz="4000" b="1" dirty="0">
                <a:solidFill>
                  <a:srgbClr val="0070C0"/>
                </a:solidFill>
                <a:effectLst>
                  <a:reflection blurRad="6350" stA="55000" endA="300" endPos="45500" dir="5400000" sy="-100000" algn="bl" rotWithShape="0"/>
                </a:effectLst>
              </a:rPr>
              <a:t/>
            </a:r>
            <a:br>
              <a:rPr lang="en-US" sz="4000" b="1" dirty="0">
                <a:solidFill>
                  <a:srgbClr val="0070C0"/>
                </a:solidFill>
                <a:effectLst>
                  <a:reflection blurRad="6350" stA="55000" endA="300" endPos="45500" dir="5400000" sy="-100000" algn="bl" rotWithShape="0"/>
                </a:effectLst>
              </a:rPr>
            </a:br>
            <a:endParaRPr lang="en-US" sz="900" b="1" dirty="0">
              <a:solidFill>
                <a:srgbClr val="0070C0"/>
              </a:solidFill>
              <a:effectLst>
                <a:reflection blurRad="6350" stA="55000" endA="300" endPos="45500" dir="5400000" sy="-100000" algn="bl" rotWithShape="0"/>
              </a:effectLst>
            </a:endParaRPr>
          </a:p>
          <a:p>
            <a:pPr algn="r">
              <a:defRPr/>
            </a:pPr>
            <a:endParaRPr lang="en-US" b="1" dirty="0">
              <a:solidFill>
                <a:srgbClr val="0070C0"/>
              </a:solidFill>
            </a:endParaRPr>
          </a:p>
          <a:p>
            <a:pPr algn="r">
              <a:defRPr/>
            </a:pPr>
            <a:endParaRPr lang="en-US" b="1" dirty="0">
              <a:solidFill>
                <a:srgbClr val="0070C0"/>
              </a:solidFill>
            </a:endParaRPr>
          </a:p>
        </p:txBody>
      </p:sp>
      <p:sp>
        <p:nvSpPr>
          <p:cNvPr id="8" name="TextBox 7"/>
          <p:cNvSpPr txBox="1"/>
          <p:nvPr/>
        </p:nvSpPr>
        <p:spPr>
          <a:xfrm>
            <a:off x="4499992" y="3717032"/>
            <a:ext cx="4358288" cy="369332"/>
          </a:xfrm>
          <a:prstGeom prst="rect">
            <a:avLst/>
          </a:prstGeom>
          <a:noFill/>
          <a:effectLst>
            <a:reflection blurRad="6350" stA="50000" endA="300" endPos="55000" dir="5400000" sy="-100000" algn="bl" rotWithShape="0"/>
          </a:effectLst>
        </p:spPr>
        <p:txBody>
          <a:bodyPr wrap="square">
            <a:spAutoFit/>
          </a:bodyPr>
          <a:lstStyle/>
          <a:p>
            <a:pPr>
              <a:defRPr/>
            </a:pPr>
            <a:r>
              <a:rPr lang="en-GB" b="1" dirty="0">
                <a:solidFill>
                  <a:srgbClr val="006600"/>
                </a:solidFill>
              </a:rPr>
              <a:t>Prepared by </a:t>
            </a:r>
            <a:r>
              <a:rPr lang="en-GB" b="1" dirty="0" smtClean="0">
                <a:solidFill>
                  <a:srgbClr val="006600"/>
                </a:solidFill>
              </a:rPr>
              <a:t>: County Dublin VEC</a:t>
            </a:r>
            <a:endParaRPr lang="en-US" b="1" dirty="0">
              <a:solidFill>
                <a:srgbClr val="006600"/>
              </a:solidFill>
            </a:endParaRPr>
          </a:p>
        </p:txBody>
      </p:sp>
      <p:pic>
        <p:nvPicPr>
          <p:cNvPr id="16388" name="Picture 4" descr="logo_lets_do_it_v_color_large.gif"/>
          <p:cNvPicPr>
            <a:picLocks noChangeAspect="1"/>
          </p:cNvPicPr>
          <p:nvPr/>
        </p:nvPicPr>
        <p:blipFill>
          <a:blip r:embed="rId3" cstate="print"/>
          <a:srcRect/>
          <a:stretch>
            <a:fillRect/>
          </a:stretch>
        </p:blipFill>
        <p:spPr bwMode="auto">
          <a:xfrm>
            <a:off x="285750" y="1857375"/>
            <a:ext cx="2889250" cy="2428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xfrm>
            <a:off x="285750" y="785813"/>
            <a:ext cx="8401050" cy="194915"/>
          </a:xfrm>
          <a:noFill/>
          <a:ln>
            <a:miter lim="800000"/>
            <a:headEnd/>
            <a:tailEnd/>
          </a:ln>
        </p:spPr>
        <p:txBody>
          <a:bodyPr vert="horz" wrap="square" lIns="91440" tIns="45720" rIns="91440" bIns="45720" numCol="1" anchor="t" anchorCtr="0" compatLnSpc="1">
            <a:prstTxWarp prst="textNoShape">
              <a:avLst/>
            </a:prstTxWarp>
          </a:bodyPr>
          <a:lstStyle/>
          <a:p>
            <a:endParaRPr lang="en-US" dirty="0" smtClean="0"/>
          </a:p>
        </p:txBody>
      </p:sp>
      <p:sp>
        <p:nvSpPr>
          <p:cNvPr id="20483" name="Rectangle 3"/>
          <p:cNvSpPr>
            <a:spLocks noGrp="1" noChangeArrowheads="1"/>
          </p:cNvSpPr>
          <p:nvPr>
            <p:ph type="body" idx="1"/>
          </p:nvPr>
        </p:nvSpPr>
        <p:spPr bwMode="auto">
          <a:xfrm>
            <a:off x="571500" y="1412776"/>
            <a:ext cx="8258175" cy="4659412"/>
          </a:xfrm>
          <a:noFill/>
          <a:ln>
            <a:miter lim="800000"/>
            <a:headEnd/>
            <a:tailEnd/>
          </a:ln>
        </p:spPr>
        <p:txBody>
          <a:bodyPr vert="horz" wrap="square" lIns="91440" tIns="45720" rIns="91440" bIns="45720" numCol="1" anchor="t" anchorCtr="0" compatLnSpc="1">
            <a:prstTxWarp prst="textNoShape">
              <a:avLst/>
            </a:prstTxWarp>
          </a:bodyPr>
          <a:lstStyle/>
          <a:p>
            <a:pPr>
              <a:buNone/>
            </a:pPr>
            <a:r>
              <a:rPr lang="en-IE" b="1" dirty="0" smtClean="0"/>
              <a:t>Aim</a:t>
            </a:r>
            <a:endParaRPr lang="en-IE" dirty="0" smtClean="0"/>
          </a:p>
          <a:p>
            <a:pPr>
              <a:buNone/>
            </a:pPr>
            <a:r>
              <a:rPr lang="en-IE" dirty="0" smtClean="0"/>
              <a:t>Explore  </a:t>
            </a:r>
            <a:r>
              <a:rPr lang="en-IE" u="sng" dirty="0" smtClean="0"/>
              <a:t>some </a:t>
            </a:r>
            <a:r>
              <a:rPr lang="en-IE" dirty="0" smtClean="0"/>
              <a:t>aspects of the cultural diversity represented in our </a:t>
            </a:r>
            <a:r>
              <a:rPr lang="en-IE" smtClean="0"/>
              <a:t>group today</a:t>
            </a:r>
            <a:endParaRPr lang="en-IE" dirty="0" smtClean="0"/>
          </a:p>
          <a:p>
            <a:pPr>
              <a:buNone/>
            </a:pPr>
            <a:r>
              <a:rPr lang="en-IE" dirty="0" smtClean="0"/>
              <a:t>To reflect on what is similar and what is different</a:t>
            </a:r>
          </a:p>
          <a:p>
            <a:pPr>
              <a:buNone/>
            </a:pPr>
            <a:r>
              <a:rPr lang="en-IE" dirty="0" smtClean="0"/>
              <a:t>To consider the challenges of cross-cultural communication.</a:t>
            </a:r>
          </a:p>
          <a:p>
            <a:pPr>
              <a:buNone/>
            </a:pPr>
            <a:r>
              <a:rPr lang="en-IE" dirty="0" smtClean="0"/>
              <a:t> </a:t>
            </a:r>
          </a:p>
          <a:p>
            <a:pPr>
              <a:buNone/>
            </a:pP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dirty="0"/>
          </a:p>
        </p:txBody>
      </p:sp>
      <p:sp>
        <p:nvSpPr>
          <p:cNvPr id="3" name="Content Placeholder 2"/>
          <p:cNvSpPr>
            <a:spLocks noGrp="1"/>
          </p:cNvSpPr>
          <p:nvPr>
            <p:ph idx="1"/>
          </p:nvPr>
        </p:nvSpPr>
        <p:spPr>
          <a:xfrm>
            <a:off x="457200" y="1340768"/>
            <a:ext cx="8258204" cy="4785395"/>
          </a:xfrm>
        </p:spPr>
        <p:txBody>
          <a:bodyPr/>
          <a:lstStyle/>
          <a:p>
            <a:pPr>
              <a:buNone/>
            </a:pPr>
            <a:r>
              <a:rPr lang="en-IE" dirty="0" smtClean="0"/>
              <a:t>We will do this by;</a:t>
            </a:r>
          </a:p>
          <a:p>
            <a:pPr>
              <a:spcAft>
                <a:spcPts val="1200"/>
              </a:spcAft>
            </a:pPr>
            <a:r>
              <a:rPr lang="en-IE" dirty="0" smtClean="0"/>
              <a:t>Exploring some aspects of our own culture </a:t>
            </a:r>
          </a:p>
          <a:p>
            <a:r>
              <a:rPr lang="en-IE" dirty="0" smtClean="0"/>
              <a:t>Learning about some of the traditions and customs from each others culture</a:t>
            </a:r>
          </a:p>
          <a:p>
            <a:r>
              <a:rPr lang="en-IE" dirty="0" smtClean="0"/>
              <a:t>Reflecting on some of the challenges involved in cross-cultural communication</a:t>
            </a:r>
          </a:p>
          <a:p>
            <a:endParaRPr lang="en-I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Exercise 1: Story of our names</a:t>
            </a:r>
            <a:endParaRPr lang="en-IE" dirty="0"/>
          </a:p>
        </p:txBody>
      </p:sp>
      <p:sp>
        <p:nvSpPr>
          <p:cNvPr id="3" name="Content Placeholder 2"/>
          <p:cNvSpPr>
            <a:spLocks noGrp="1"/>
          </p:cNvSpPr>
          <p:nvPr>
            <p:ph idx="1"/>
          </p:nvPr>
        </p:nvSpPr>
        <p:spPr/>
        <p:txBody>
          <a:bodyPr/>
          <a:lstStyle/>
          <a:p>
            <a:pPr algn="ctr">
              <a:buNone/>
            </a:pPr>
            <a:r>
              <a:rPr lang="en-IE" sz="4000" dirty="0" smtClean="0"/>
              <a:t>Story of our names</a:t>
            </a:r>
            <a:endParaRPr lang="en-IE"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Exercise 1: Story of our names </a:t>
            </a:r>
            <a:br>
              <a:rPr lang="en-IE" dirty="0" smtClean="0"/>
            </a:br>
            <a:endParaRPr lang="en-IE" dirty="0"/>
          </a:p>
        </p:txBody>
      </p:sp>
      <p:sp>
        <p:nvSpPr>
          <p:cNvPr id="3" name="Content Placeholder 2"/>
          <p:cNvSpPr>
            <a:spLocks noGrp="1"/>
          </p:cNvSpPr>
          <p:nvPr>
            <p:ph idx="1"/>
          </p:nvPr>
        </p:nvSpPr>
        <p:spPr>
          <a:xfrm>
            <a:off x="457200" y="1844824"/>
            <a:ext cx="8258204" cy="4281339"/>
          </a:xfrm>
        </p:spPr>
        <p:txBody>
          <a:bodyPr/>
          <a:lstStyle/>
          <a:p>
            <a:pPr>
              <a:buNone/>
            </a:pPr>
            <a:endParaRPr lang="en-IE" dirty="0" smtClean="0"/>
          </a:p>
          <a:p>
            <a:pPr lvl="0">
              <a:buFont typeface="Wingdings" pitchFamily="2" charset="2"/>
              <a:buChar char="ü"/>
            </a:pPr>
            <a:r>
              <a:rPr lang="en-IE" dirty="0" smtClean="0"/>
              <a:t>My name</a:t>
            </a:r>
          </a:p>
          <a:p>
            <a:pPr lvl="0">
              <a:buFont typeface="Wingdings" pitchFamily="2" charset="2"/>
              <a:buChar char="ü"/>
            </a:pPr>
            <a:r>
              <a:rPr lang="en-IE" dirty="0" smtClean="0"/>
              <a:t>How my name was chosen for me</a:t>
            </a:r>
          </a:p>
          <a:p>
            <a:pPr lvl="0">
              <a:buFont typeface="Wingdings" pitchFamily="2" charset="2"/>
              <a:buChar char="ü"/>
            </a:pPr>
            <a:r>
              <a:rPr lang="en-IE" dirty="0" smtClean="0"/>
              <a:t>Who chose it for me</a:t>
            </a:r>
          </a:p>
          <a:p>
            <a:pPr lvl="0">
              <a:buFont typeface="Wingdings" pitchFamily="2" charset="2"/>
              <a:buChar char="ü"/>
            </a:pPr>
            <a:r>
              <a:rPr lang="en-IE" dirty="0" smtClean="0"/>
              <a:t>Was there any special ceremony or ritual at which my name was given</a:t>
            </a:r>
          </a:p>
          <a:p>
            <a:endParaRPr lang="en-I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Exercise 2</a:t>
            </a:r>
            <a:br>
              <a:rPr lang="en-IE" dirty="0" smtClean="0"/>
            </a:br>
            <a:endParaRPr lang="en-IE" dirty="0"/>
          </a:p>
        </p:txBody>
      </p:sp>
      <p:sp>
        <p:nvSpPr>
          <p:cNvPr id="3" name="Content Placeholder 2"/>
          <p:cNvSpPr>
            <a:spLocks noGrp="1"/>
          </p:cNvSpPr>
          <p:nvPr>
            <p:ph idx="1"/>
          </p:nvPr>
        </p:nvSpPr>
        <p:spPr/>
        <p:txBody>
          <a:bodyPr/>
          <a:lstStyle/>
          <a:p>
            <a:pPr>
              <a:buNone/>
            </a:pPr>
            <a:r>
              <a:rPr lang="en-IE" b="1" dirty="0" smtClean="0"/>
              <a:t> </a:t>
            </a:r>
            <a:endParaRPr lang="en-IE" dirty="0" smtClean="0"/>
          </a:p>
          <a:p>
            <a:pPr algn="ctr">
              <a:buNone/>
            </a:pPr>
            <a:r>
              <a:rPr lang="en-IE" sz="4400" b="1" dirty="0" smtClean="0"/>
              <a:t>Culture and communications</a:t>
            </a:r>
            <a:endParaRPr lang="en-IE" sz="4400" dirty="0" smtClean="0"/>
          </a:p>
          <a:p>
            <a:endParaRPr lang="en-IE"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Culture and communications</a:t>
            </a:r>
            <a:br>
              <a:rPr lang="en-IE" dirty="0" smtClean="0"/>
            </a:br>
            <a:endParaRPr lang="en-IE" dirty="0"/>
          </a:p>
        </p:txBody>
      </p:sp>
      <p:sp>
        <p:nvSpPr>
          <p:cNvPr id="3" name="Content Placeholder 2"/>
          <p:cNvSpPr>
            <a:spLocks noGrp="1"/>
          </p:cNvSpPr>
          <p:nvPr>
            <p:ph idx="1"/>
          </p:nvPr>
        </p:nvSpPr>
        <p:spPr/>
        <p:txBody>
          <a:bodyPr/>
          <a:lstStyle/>
          <a:p>
            <a:pPr lvl="0"/>
            <a:r>
              <a:rPr lang="en-IE" dirty="0" smtClean="0"/>
              <a:t>Greetings in my culture</a:t>
            </a:r>
          </a:p>
          <a:p>
            <a:pPr lvl="0"/>
            <a:r>
              <a:rPr lang="en-IE" dirty="0" smtClean="0"/>
              <a:t>Eye contact in my culture </a:t>
            </a:r>
          </a:p>
          <a:p>
            <a:pPr lvl="0"/>
            <a:r>
              <a:rPr lang="en-IE" dirty="0" smtClean="0"/>
              <a:t>Touching in my culture  </a:t>
            </a:r>
          </a:p>
          <a:p>
            <a:endParaRPr lang="en-I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err="1" smtClean="0"/>
              <a:t>Monocultural</a:t>
            </a:r>
            <a:r>
              <a:rPr lang="en-IE" dirty="0" smtClean="0"/>
              <a:t> communication</a:t>
            </a:r>
            <a:endParaRPr lang="en-IE" dirty="0"/>
          </a:p>
        </p:txBody>
      </p:sp>
      <p:sp>
        <p:nvSpPr>
          <p:cNvPr id="3" name="Content Placeholder 2"/>
          <p:cNvSpPr>
            <a:spLocks noGrp="1"/>
          </p:cNvSpPr>
          <p:nvPr>
            <p:ph idx="1"/>
          </p:nvPr>
        </p:nvSpPr>
        <p:spPr/>
        <p:txBody>
          <a:bodyPr/>
          <a:lstStyle/>
          <a:p>
            <a:endParaRPr lang="en-IE" dirty="0"/>
          </a:p>
        </p:txBody>
      </p:sp>
      <p:sp>
        <p:nvSpPr>
          <p:cNvPr id="4" name="Oval 3"/>
          <p:cNvSpPr/>
          <p:nvPr/>
        </p:nvSpPr>
        <p:spPr>
          <a:xfrm>
            <a:off x="2123728" y="2420888"/>
            <a:ext cx="4032448" cy="3312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4818" name="Picture 2" descr="C:\Users\Enda kenny\AppData\Local\Microsoft\Windows\Temporary Internet Files\Content.IE5\X9Q9RJKR\MC900128944[1].wmf"/>
          <p:cNvPicPr>
            <a:picLocks noChangeAspect="1" noChangeArrowheads="1"/>
          </p:cNvPicPr>
          <p:nvPr/>
        </p:nvPicPr>
        <p:blipFill>
          <a:blip r:embed="rId2" cstate="print"/>
          <a:srcRect/>
          <a:stretch>
            <a:fillRect/>
          </a:stretch>
        </p:blipFill>
        <p:spPr bwMode="auto">
          <a:xfrm>
            <a:off x="2987824" y="2924944"/>
            <a:ext cx="2232248" cy="2448272"/>
          </a:xfrm>
          <a:prstGeom prst="rect">
            <a:avLst/>
          </a:prstGeom>
          <a:noFill/>
        </p:spPr>
      </p:pic>
      <p:sp>
        <p:nvSpPr>
          <p:cNvPr id="6" name="Left-Right Arrow 5"/>
          <p:cNvSpPr/>
          <p:nvPr/>
        </p:nvSpPr>
        <p:spPr>
          <a:xfrm>
            <a:off x="3995936" y="3789040"/>
            <a:ext cx="432048" cy="144016"/>
          </a:xfrm>
          <a:prstGeom prst="lef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Cross- cultural communication</a:t>
            </a:r>
            <a:endParaRPr lang="en-IE" dirty="0"/>
          </a:p>
        </p:txBody>
      </p:sp>
      <p:sp>
        <p:nvSpPr>
          <p:cNvPr id="3" name="Content Placeholder 2"/>
          <p:cNvSpPr>
            <a:spLocks noGrp="1"/>
          </p:cNvSpPr>
          <p:nvPr>
            <p:ph idx="1"/>
          </p:nvPr>
        </p:nvSpPr>
        <p:spPr/>
        <p:txBody>
          <a:bodyPr/>
          <a:lstStyle/>
          <a:p>
            <a:endParaRPr lang="en-IE" dirty="0"/>
          </a:p>
        </p:txBody>
      </p:sp>
      <p:sp>
        <p:nvSpPr>
          <p:cNvPr id="4" name="Oval 3"/>
          <p:cNvSpPr/>
          <p:nvPr/>
        </p:nvSpPr>
        <p:spPr>
          <a:xfrm>
            <a:off x="2195736" y="2420888"/>
            <a:ext cx="2736304" cy="2736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Oval 4"/>
          <p:cNvSpPr/>
          <p:nvPr/>
        </p:nvSpPr>
        <p:spPr>
          <a:xfrm>
            <a:off x="4139952" y="2492896"/>
            <a:ext cx="2808312"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Oval 5"/>
          <p:cNvSpPr/>
          <p:nvPr/>
        </p:nvSpPr>
        <p:spPr>
          <a:xfrm>
            <a:off x="4139952" y="2852936"/>
            <a:ext cx="864096" cy="18722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7169" name="Picture 1" descr="C:\Users\Enda kenny\AppData\Local\Microsoft\Windows\Temporary Internet Files\Content.IE5\XTIE4Z1A\MC900390996[1].wmf"/>
          <p:cNvPicPr>
            <a:picLocks noChangeAspect="1" noChangeArrowheads="1"/>
          </p:cNvPicPr>
          <p:nvPr/>
        </p:nvPicPr>
        <p:blipFill>
          <a:blip r:embed="rId2" cstate="print"/>
          <a:srcRect/>
          <a:stretch>
            <a:fillRect/>
          </a:stretch>
        </p:blipFill>
        <p:spPr bwMode="auto">
          <a:xfrm>
            <a:off x="2771801" y="3017520"/>
            <a:ext cx="1224136" cy="1491600"/>
          </a:xfrm>
          <a:prstGeom prst="rect">
            <a:avLst/>
          </a:prstGeom>
          <a:noFill/>
        </p:spPr>
      </p:pic>
      <p:pic>
        <p:nvPicPr>
          <p:cNvPr id="7170" name="Picture 2" descr="C:\Users\Enda kenny\AppData\Local\Microsoft\Windows\Temporary Internet Files\Content.IE5\XTIE4Z1A\MC900390996[1].wmf"/>
          <p:cNvPicPr>
            <a:picLocks noChangeAspect="1" noChangeArrowheads="1"/>
          </p:cNvPicPr>
          <p:nvPr/>
        </p:nvPicPr>
        <p:blipFill>
          <a:blip r:embed="rId2" cstate="print"/>
          <a:srcRect/>
          <a:stretch>
            <a:fillRect/>
          </a:stretch>
        </p:blipFill>
        <p:spPr bwMode="auto">
          <a:xfrm flipH="1">
            <a:off x="5292080" y="3017520"/>
            <a:ext cx="936104" cy="1491600"/>
          </a:xfrm>
          <a:prstGeom prst="rect">
            <a:avLst/>
          </a:prstGeom>
          <a:noFill/>
        </p:spPr>
      </p:pic>
      <p:sp>
        <p:nvSpPr>
          <p:cNvPr id="16" name="Right Arrow 15"/>
          <p:cNvSpPr/>
          <p:nvPr/>
        </p:nvSpPr>
        <p:spPr>
          <a:xfrm>
            <a:off x="3779912" y="3573016"/>
            <a:ext cx="576064" cy="216024"/>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7" name="Right Arrow 16"/>
          <p:cNvSpPr/>
          <p:nvPr/>
        </p:nvSpPr>
        <p:spPr>
          <a:xfrm rot="10800000">
            <a:off x="4644008" y="3573016"/>
            <a:ext cx="576064" cy="216024"/>
          </a:xfrm>
          <a:prstGeom prst="rightArrow">
            <a:avLst>
              <a:gd name="adj1" fmla="val 50000"/>
              <a:gd name="adj2" fmla="val 50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udent presentation">
  <a:themeElements>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3_StudentPresentationTemplate_DesignReview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13_StudentPresentationTemplate_DesignReview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13_StudentPresentationTemplate_DesignReview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13_StudentPresentationTemplate_DesignReview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13_StudentPresentationTemplate_DesignReview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13_StudentPresentationTemplate_DesignReview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13_StudentPresentationTemplate_DesignReview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13_StudentPresentationTemplate_DesignReview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13_StudentPresentationTemplate_DesignReview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13_StudentPresentationTemplate_DesignReview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13_StudentPresentationTemplate_DesignReview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13_StudentPresentationTemplate_DesignReview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13_StudentPresentationTemplate_DesignReview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Student presentation</Template>
  <TotalTime>1732</TotalTime>
  <Words>143</Words>
  <Application>Microsoft Office PowerPoint</Application>
  <PresentationFormat>On-screen Show (4:3)</PresentationFormat>
  <Paragraphs>30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Student presentation</vt:lpstr>
      <vt:lpstr>PowerPoint Presentation</vt:lpstr>
      <vt:lpstr>PowerPoint Presentation</vt:lpstr>
      <vt:lpstr>PowerPoint Presentation</vt:lpstr>
      <vt:lpstr>Exercise 1: Story of our names</vt:lpstr>
      <vt:lpstr>Exercise 1: Story of our names  </vt:lpstr>
      <vt:lpstr>Exercise 2 </vt:lpstr>
      <vt:lpstr>Culture and communications </vt:lpstr>
      <vt:lpstr>Monocultural communication</vt:lpstr>
      <vt:lpstr>Cross- cultural communication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J. C. Borg</dc:creator>
  <cp:lastModifiedBy>Kevin Harrington</cp:lastModifiedBy>
  <cp:revision>26</cp:revision>
  <dcterms:created xsi:type="dcterms:W3CDTF">2009-04-06T13:19:29Z</dcterms:created>
  <dcterms:modified xsi:type="dcterms:W3CDTF">2011-07-22T09:11:27Z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TC011424121033</vt:lpwstr>
  </property>
</Properties>
</file>