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7" r:id="rId2"/>
    <p:sldId id="267" r:id="rId3"/>
    <p:sldId id="291" r:id="rId4"/>
    <p:sldId id="270" r:id="rId5"/>
    <p:sldId id="288" r:id="rId6"/>
    <p:sldId id="289" r:id="rId7"/>
    <p:sldId id="290" r:id="rId8"/>
    <p:sldId id="292" r:id="rId9"/>
    <p:sldId id="294" r:id="rId10"/>
    <p:sldId id="265"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0000FF"/>
    <a:srgbClr val="660033"/>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2" autoAdjust="0"/>
    <p:restoredTop sz="94717" autoAdjust="0"/>
  </p:normalViewPr>
  <p:slideViewPr>
    <p:cSldViewPr>
      <p:cViewPr varScale="1">
        <p:scale>
          <a:sx n="102" d="100"/>
          <a:sy n="102" d="100"/>
        </p:scale>
        <p:origin x="-24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8" d="100"/>
          <a:sy n="48" d="100"/>
        </p:scale>
        <p:origin x="-1728"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819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819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819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CA6DD32-69A0-48A3-AF98-9344400D47D4}" type="slidenum">
              <a:rPr lang="en-US"/>
              <a:pPr/>
              <a:t>‹#›</a:t>
            </a:fld>
            <a:endParaRPr lang="en-US"/>
          </a:p>
        </p:txBody>
      </p:sp>
    </p:spTree>
    <p:extLst>
      <p:ext uri="{BB962C8B-B14F-4D97-AF65-F5344CB8AC3E}">
        <p14:creationId xmlns:p14="http://schemas.microsoft.com/office/powerpoint/2010/main" val="37063543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024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02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024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4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024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3C9A777-7C24-446C-B2FB-2AF1DE16F15A}" type="slidenum">
              <a:rPr lang="en-US"/>
              <a:pPr/>
              <a:t>‹#›</a:t>
            </a:fld>
            <a:endParaRPr lang="en-US"/>
          </a:p>
        </p:txBody>
      </p:sp>
    </p:spTree>
    <p:extLst>
      <p:ext uri="{BB962C8B-B14F-4D97-AF65-F5344CB8AC3E}">
        <p14:creationId xmlns:p14="http://schemas.microsoft.com/office/powerpoint/2010/main" val="260755155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3C9A777-7C24-446C-B2FB-2AF1DE16F15A}"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5720" y="1428736"/>
            <a:ext cx="7772400" cy="798509"/>
          </a:xfrm>
          <a:prstGeom prst="rect">
            <a:avLst/>
          </a:prstGeom>
        </p:spPr>
        <p:txBody>
          <a:bodyPr/>
          <a:lstStyle>
            <a:lvl1pPr algn="l">
              <a:defRPr>
                <a:solidFill>
                  <a:srgbClr val="0099FF"/>
                </a:solidFill>
                <a:latin typeface="Calibri" pitchFamily="34" charset="0"/>
              </a:defRPr>
            </a:lvl1pPr>
          </a:lstStyle>
          <a:p>
            <a:r>
              <a:rPr lang="en-US" smtClean="0"/>
              <a:t>Click to edit Master title style</a:t>
            </a:r>
            <a:endParaRPr lang="en-US"/>
          </a:p>
        </p:txBody>
      </p:sp>
      <p:sp>
        <p:nvSpPr>
          <p:cNvPr id="3" name="Subtitle 2"/>
          <p:cNvSpPr>
            <a:spLocks noGrp="1"/>
          </p:cNvSpPr>
          <p:nvPr>
            <p:ph type="subTitle" idx="1"/>
          </p:nvPr>
        </p:nvSpPr>
        <p:spPr>
          <a:xfrm>
            <a:off x="357158" y="2500306"/>
            <a:ext cx="6400800" cy="1752600"/>
          </a:xfrm>
          <a:prstGeom prst="rect">
            <a:avLst/>
          </a:prstGeom>
        </p:spPr>
        <p:txBody>
          <a:bodyPr/>
          <a:lstStyle>
            <a:lvl1pPr marL="0" indent="0" algn="l">
              <a:buNone/>
              <a:defRPr sz="2800">
                <a:solidFill>
                  <a:schemeClr val="tx1"/>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896938"/>
            <a:ext cx="6705600" cy="931862"/>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133600"/>
            <a:ext cx="6705600" cy="39925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245225"/>
            <a:ext cx="2133600" cy="476250"/>
          </a:xfrm>
          <a:prstGeom prst="rect">
            <a:avLst/>
          </a:prstGeom>
        </p:spPr>
        <p:txBody>
          <a:bodyPr/>
          <a:lstStyle>
            <a:lvl1pPr>
              <a:defRPr/>
            </a:lvl1pPr>
          </a:lstStyle>
          <a:p>
            <a:fld id="{6891DB6A-07D0-459C-8BD5-A1CCF93DE2A9}" type="datetime1">
              <a:rPr lang="en-US"/>
              <a:pPr/>
              <a:t>7/1/2011</a:t>
            </a:fld>
            <a:endParaRPr lang="en-US"/>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a:prstGeom prst="rect">
            <a:avLst/>
          </a:prstGeom>
        </p:spPr>
        <p:txBody>
          <a:bodyPr/>
          <a:lstStyle>
            <a:lvl1pPr>
              <a:defRPr/>
            </a:lvl1pPr>
          </a:lstStyle>
          <a:p>
            <a:fld id="{05EF227B-A2ED-4C16-B03E-5C974D32C2F6}"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86400" y="896938"/>
            <a:ext cx="1676400" cy="52292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896938"/>
            <a:ext cx="4876800" cy="52292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245225"/>
            <a:ext cx="2133600" cy="476250"/>
          </a:xfrm>
          <a:prstGeom prst="rect">
            <a:avLst/>
          </a:prstGeom>
        </p:spPr>
        <p:txBody>
          <a:bodyPr/>
          <a:lstStyle>
            <a:lvl1pPr>
              <a:defRPr/>
            </a:lvl1pPr>
          </a:lstStyle>
          <a:p>
            <a:fld id="{76B575A9-97F8-4C66-B9D0-E10FCCFECE28}" type="datetime1">
              <a:rPr lang="en-US"/>
              <a:pPr/>
              <a:t>7/1/2011</a:t>
            </a:fld>
            <a:endParaRPr lang="en-US"/>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a:prstGeom prst="rect">
            <a:avLst/>
          </a:prstGeom>
        </p:spPr>
        <p:txBody>
          <a:bodyPr/>
          <a:lstStyle>
            <a:lvl1pPr>
              <a:defRPr/>
            </a:lvl1pPr>
          </a:lstStyle>
          <a:p>
            <a:fld id="{CE271CD1-1BCB-4FC8-8987-7F6B9826F7B1}"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896938"/>
            <a:ext cx="6705600" cy="931862"/>
          </a:xfrm>
          <a:prstGeom prst="rect">
            <a:avLst/>
          </a:prstGeo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2133600"/>
            <a:ext cx="3276600" cy="39925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3886200" y="2133600"/>
            <a:ext cx="3276600" cy="3992563"/>
          </a:xfrm>
          <a:prstGeom prst="rect">
            <a:avLst/>
          </a:prstGeom>
        </p:spPr>
        <p:txBody>
          <a:bodyPr/>
          <a:lstStyle/>
          <a:p>
            <a:r>
              <a:rPr lang="en-US" smtClean="0"/>
              <a:t>Click icon to add chart</a:t>
            </a:r>
            <a:endParaRPr lang="en-US"/>
          </a:p>
        </p:txBody>
      </p:sp>
      <p:sp>
        <p:nvSpPr>
          <p:cNvPr id="5" name="Date Placeholder 4"/>
          <p:cNvSpPr>
            <a:spLocks noGrp="1"/>
          </p:cNvSpPr>
          <p:nvPr>
            <p:ph type="dt" sz="half" idx="10"/>
          </p:nvPr>
        </p:nvSpPr>
        <p:spPr>
          <a:xfrm>
            <a:off x="457200" y="6245225"/>
            <a:ext cx="2133600" cy="476250"/>
          </a:xfrm>
          <a:prstGeom prst="rect">
            <a:avLst/>
          </a:prstGeom>
        </p:spPr>
        <p:txBody>
          <a:bodyPr/>
          <a:lstStyle>
            <a:lvl1pPr>
              <a:defRPr/>
            </a:lvl1pPr>
          </a:lstStyle>
          <a:p>
            <a:fld id="{EB501710-6593-47C4-9B18-21530BBB364D}" type="datetime1">
              <a:rPr lang="en-US"/>
              <a:pPr/>
              <a:t>7/1/2011</a:t>
            </a:fld>
            <a:endParaRPr lang="en-US"/>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a:prstGeom prst="rect">
            <a:avLst/>
          </a:prstGeom>
        </p:spPr>
        <p:txBody>
          <a:bodyPr/>
          <a:lstStyle>
            <a:lvl1pPr>
              <a:defRPr/>
            </a:lvl1pPr>
          </a:lstStyle>
          <a:p>
            <a:fld id="{0A5CAD80-03C8-46CF-9471-E40951AF95D0}"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896938"/>
            <a:ext cx="6705600" cy="931862"/>
          </a:xfrm>
          <a:prstGeom prst="rect">
            <a:avLst/>
          </a:prstGeo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2133600"/>
            <a:ext cx="6705600" cy="3992563"/>
          </a:xfrm>
          <a:prstGeom prst="rect">
            <a:avLst/>
          </a:prstGeom>
        </p:spPr>
        <p:txBody>
          <a:bodyPr/>
          <a:lstStyle/>
          <a:p>
            <a:r>
              <a:rPr lang="en-US" smtClean="0"/>
              <a:t>Click icon to add chart</a:t>
            </a:r>
            <a:endParaRPr lang="en-US"/>
          </a:p>
        </p:txBody>
      </p:sp>
      <p:sp>
        <p:nvSpPr>
          <p:cNvPr id="4" name="Date Placeholder 3"/>
          <p:cNvSpPr>
            <a:spLocks noGrp="1"/>
          </p:cNvSpPr>
          <p:nvPr>
            <p:ph type="dt" sz="half" idx="10"/>
          </p:nvPr>
        </p:nvSpPr>
        <p:spPr>
          <a:xfrm>
            <a:off x="457200" y="6245225"/>
            <a:ext cx="2133600" cy="476250"/>
          </a:xfrm>
          <a:prstGeom prst="rect">
            <a:avLst/>
          </a:prstGeom>
        </p:spPr>
        <p:txBody>
          <a:bodyPr/>
          <a:lstStyle>
            <a:lvl1pPr>
              <a:defRPr/>
            </a:lvl1pPr>
          </a:lstStyle>
          <a:p>
            <a:fld id="{1EEE3115-CB5B-4681-9F0C-C9ABE7C9E3FC}" type="datetime1">
              <a:rPr lang="en-US"/>
              <a:pPr/>
              <a:t>7/1/2011</a:t>
            </a:fld>
            <a:endParaRPr lang="en-US"/>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a:prstGeom prst="rect">
            <a:avLst/>
          </a:prstGeom>
        </p:spPr>
        <p:txBody>
          <a:bodyPr/>
          <a:lstStyle>
            <a:lvl1pPr>
              <a:defRPr/>
            </a:lvl1pPr>
          </a:lstStyle>
          <a:p>
            <a:fld id="{3E41ADB8-462A-4CBC-B4ED-40DF6ED96BCC}"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896938"/>
            <a:ext cx="6705600" cy="931862"/>
          </a:xfrm>
          <a:prstGeom prst="rect">
            <a:avLst/>
          </a:prstGeo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2133600"/>
            <a:ext cx="3276600" cy="39925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886200" y="2133600"/>
            <a:ext cx="3276600" cy="39925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a:prstGeom prst="rect">
            <a:avLst/>
          </a:prstGeom>
        </p:spPr>
        <p:txBody>
          <a:bodyPr/>
          <a:lstStyle>
            <a:lvl1pPr>
              <a:defRPr/>
            </a:lvl1pPr>
          </a:lstStyle>
          <a:p>
            <a:fld id="{9D3E9CAB-8BDC-4125-91C7-4A3DB02FC830}" type="datetime1">
              <a:rPr lang="en-US"/>
              <a:pPr/>
              <a:t>7/1/2011</a:t>
            </a:fld>
            <a:endParaRPr lang="en-US"/>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a:prstGeom prst="rect">
            <a:avLst/>
          </a:prstGeom>
        </p:spPr>
        <p:txBody>
          <a:bodyPr/>
          <a:lstStyle>
            <a:lvl1pPr>
              <a:defRPr/>
            </a:lvl1pPr>
          </a:lstStyle>
          <a:p>
            <a:fld id="{3B19EAC8-78FF-4262-B1E9-FB14326483C3}"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785794"/>
            <a:ext cx="8401080" cy="931862"/>
          </a:xfrm>
          <a:prstGeom prst="rect">
            <a:avLst/>
          </a:prstGeom>
        </p:spPr>
        <p:txBody>
          <a:bodyPr/>
          <a:lstStyle>
            <a:lvl1pPr algn="l">
              <a:defRPr sz="4000" b="1">
                <a:solidFill>
                  <a:srgbClr val="C00000"/>
                </a:solidFill>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2133600"/>
            <a:ext cx="8258204" cy="39925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Rectangle 8"/>
          <p:cNvSpPr/>
          <p:nvPr userDrawn="1"/>
        </p:nvSpPr>
        <p:spPr>
          <a:xfrm>
            <a:off x="-214346" y="860400"/>
            <a:ext cx="428628" cy="642942"/>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a:xfrm>
            <a:off x="457200" y="6245225"/>
            <a:ext cx="2133600" cy="476250"/>
          </a:xfrm>
          <a:prstGeom prst="rect">
            <a:avLst/>
          </a:prstGeom>
        </p:spPr>
        <p:txBody>
          <a:bodyPr/>
          <a:lstStyle>
            <a:lvl1pPr>
              <a:defRPr/>
            </a:lvl1pPr>
          </a:lstStyle>
          <a:p>
            <a:fld id="{11723DB2-8182-4323-8EF6-512AFA3AB779}" type="datetime1">
              <a:rPr lang="en-US"/>
              <a:pPr/>
              <a:t>7/1/2011</a:t>
            </a:fld>
            <a:endParaRPr lang="en-US"/>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a:prstGeom prst="rect">
            <a:avLst/>
          </a:prstGeom>
        </p:spPr>
        <p:txBody>
          <a:bodyPr/>
          <a:lstStyle>
            <a:lvl1pPr>
              <a:defRPr/>
            </a:lvl1pPr>
          </a:lstStyle>
          <a:p>
            <a:fld id="{AA117534-450E-4826-953F-80EF4EC277D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896938"/>
            <a:ext cx="6705600" cy="931862"/>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133600"/>
            <a:ext cx="3276600" cy="39925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886200" y="2133600"/>
            <a:ext cx="3276600" cy="39925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a:prstGeom prst="rect">
            <a:avLst/>
          </a:prstGeom>
        </p:spPr>
        <p:txBody>
          <a:bodyPr/>
          <a:lstStyle>
            <a:lvl1pPr>
              <a:defRPr/>
            </a:lvl1pPr>
          </a:lstStyle>
          <a:p>
            <a:fld id="{31F5D175-36B2-47C8-BF78-6FA799CD5422}" type="datetime1">
              <a:rPr lang="en-US"/>
              <a:pPr/>
              <a:t>7/1/2011</a:t>
            </a:fld>
            <a:endParaRPr lang="en-US"/>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a:prstGeom prst="rect">
            <a:avLst/>
          </a:prstGeom>
        </p:spPr>
        <p:txBody>
          <a:bodyPr/>
          <a:lstStyle>
            <a:lvl1pPr>
              <a:defRPr/>
            </a:lvl1pPr>
          </a:lstStyle>
          <a:p>
            <a:fld id="{626ECFE6-8148-4EBE-962A-A8BCF6EF4AB6}"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245225"/>
            <a:ext cx="2133600" cy="476250"/>
          </a:xfrm>
          <a:prstGeom prst="rect">
            <a:avLst/>
          </a:prstGeom>
        </p:spPr>
        <p:txBody>
          <a:bodyPr/>
          <a:lstStyle>
            <a:lvl1pPr>
              <a:defRPr/>
            </a:lvl1pPr>
          </a:lstStyle>
          <a:p>
            <a:fld id="{C9383BF6-7B7D-4886-9CB2-F0A73A771CBD}" type="datetime1">
              <a:rPr lang="en-US"/>
              <a:pPr/>
              <a:t>7/1/2011</a:t>
            </a:fld>
            <a:endParaRPr lang="en-US"/>
          </a:p>
        </p:txBody>
      </p:sp>
      <p:sp>
        <p:nvSpPr>
          <p:cNvPr id="8" name="Footer Placeholder 7"/>
          <p:cNvSpPr>
            <a:spLocks noGrp="1"/>
          </p:cNvSpPr>
          <p:nvPr>
            <p:ph type="ftr" sz="quarter" idx="11"/>
          </p:nvPr>
        </p:nvSpPr>
        <p:spPr>
          <a:xfrm>
            <a:off x="3124200" y="6245225"/>
            <a:ext cx="2895600" cy="476250"/>
          </a:xfrm>
          <a:prstGeom prst="rect">
            <a:avLst/>
          </a:prstGeom>
        </p:spPr>
        <p:txBody>
          <a:bodyPr/>
          <a:lstStyle>
            <a:lvl1pPr>
              <a:defRPr/>
            </a:lvl1pPr>
          </a:lstStyle>
          <a:p>
            <a:endParaRPr lang="en-US"/>
          </a:p>
        </p:txBody>
      </p:sp>
      <p:sp>
        <p:nvSpPr>
          <p:cNvPr id="9" name="Slide Number Placeholder 8"/>
          <p:cNvSpPr>
            <a:spLocks noGrp="1"/>
          </p:cNvSpPr>
          <p:nvPr>
            <p:ph type="sldNum" sz="quarter" idx="12"/>
          </p:nvPr>
        </p:nvSpPr>
        <p:spPr>
          <a:xfrm>
            <a:off x="6553200" y="6245225"/>
            <a:ext cx="2133600" cy="476250"/>
          </a:xfrm>
          <a:prstGeom prst="rect">
            <a:avLst/>
          </a:prstGeom>
        </p:spPr>
        <p:txBody>
          <a:bodyPr/>
          <a:lstStyle>
            <a:lvl1pPr>
              <a:defRPr/>
            </a:lvl1pPr>
          </a:lstStyle>
          <a:p>
            <a:fld id="{6593F9B3-DE12-40AE-8BB1-87933D88FE75}"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896938"/>
            <a:ext cx="6705600" cy="931862"/>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245225"/>
            <a:ext cx="2133600" cy="476250"/>
          </a:xfrm>
          <a:prstGeom prst="rect">
            <a:avLst/>
          </a:prstGeom>
        </p:spPr>
        <p:txBody>
          <a:bodyPr/>
          <a:lstStyle>
            <a:lvl1pPr>
              <a:defRPr/>
            </a:lvl1pPr>
          </a:lstStyle>
          <a:p>
            <a:fld id="{CC71E61D-59B9-459A-A196-B0D91350D255}" type="datetime1">
              <a:rPr lang="en-US"/>
              <a:pPr/>
              <a:t>7/1/2011</a:t>
            </a:fld>
            <a:endParaRPr lang="en-US"/>
          </a:p>
        </p:txBody>
      </p:sp>
      <p:sp>
        <p:nvSpPr>
          <p:cNvPr id="4" name="Footer Placeholder 3"/>
          <p:cNvSpPr>
            <a:spLocks noGrp="1"/>
          </p:cNvSpPr>
          <p:nvPr>
            <p:ph type="ftr" sz="quarter" idx="11"/>
          </p:nvPr>
        </p:nvSpPr>
        <p:spPr>
          <a:xfrm>
            <a:off x="3124200" y="6245225"/>
            <a:ext cx="2895600" cy="476250"/>
          </a:xfrm>
          <a:prstGeom prst="rect">
            <a:avLst/>
          </a:prstGeom>
        </p:spPr>
        <p:txBody>
          <a:bodyPr/>
          <a:lstStyle>
            <a:lvl1pPr>
              <a:defRPr/>
            </a:lvl1pPr>
          </a:lstStyle>
          <a:p>
            <a:endParaRPr lang="en-US"/>
          </a:p>
        </p:txBody>
      </p:sp>
      <p:sp>
        <p:nvSpPr>
          <p:cNvPr id="5" name="Slide Number Placeholder 4"/>
          <p:cNvSpPr>
            <a:spLocks noGrp="1"/>
          </p:cNvSpPr>
          <p:nvPr>
            <p:ph type="sldNum" sz="quarter" idx="12"/>
          </p:nvPr>
        </p:nvSpPr>
        <p:spPr>
          <a:xfrm>
            <a:off x="6553200" y="6245225"/>
            <a:ext cx="2133600" cy="476250"/>
          </a:xfrm>
          <a:prstGeom prst="rect">
            <a:avLst/>
          </a:prstGeom>
        </p:spPr>
        <p:txBody>
          <a:bodyPr/>
          <a:lstStyle>
            <a:lvl1pPr>
              <a:defRPr/>
            </a:lvl1pPr>
          </a:lstStyle>
          <a:p>
            <a:fld id="{F4C8909B-B6F9-45ED-8C4E-261CC6099417}"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245225"/>
            <a:ext cx="2133600" cy="476250"/>
          </a:xfrm>
          <a:prstGeom prst="rect">
            <a:avLst/>
          </a:prstGeom>
        </p:spPr>
        <p:txBody>
          <a:bodyPr/>
          <a:lstStyle>
            <a:lvl1pPr>
              <a:defRPr/>
            </a:lvl1pPr>
          </a:lstStyle>
          <a:p>
            <a:fld id="{6A8C21F0-9FEF-40E3-BE80-7B7C46682220}" type="datetime1">
              <a:rPr lang="en-US"/>
              <a:pPr/>
              <a:t>7/1/2011</a:t>
            </a:fld>
            <a:endParaRPr lang="en-US"/>
          </a:p>
        </p:txBody>
      </p:sp>
      <p:sp>
        <p:nvSpPr>
          <p:cNvPr id="3" name="Footer Placeholder 2"/>
          <p:cNvSpPr>
            <a:spLocks noGrp="1"/>
          </p:cNvSpPr>
          <p:nvPr>
            <p:ph type="ftr" sz="quarter" idx="11"/>
          </p:nvPr>
        </p:nvSpPr>
        <p:spPr>
          <a:xfrm>
            <a:off x="3124200" y="6245225"/>
            <a:ext cx="2895600" cy="476250"/>
          </a:xfrm>
          <a:prstGeom prst="rect">
            <a:avLst/>
          </a:prstGeom>
        </p:spPr>
        <p:txBody>
          <a:bodyPr/>
          <a:lstStyle>
            <a:lvl1pPr>
              <a:defRPr/>
            </a:lvl1pPr>
          </a:lstStyle>
          <a:p>
            <a:endParaRPr lang="en-US"/>
          </a:p>
        </p:txBody>
      </p:sp>
      <p:sp>
        <p:nvSpPr>
          <p:cNvPr id="4" name="Slide Number Placeholder 3"/>
          <p:cNvSpPr>
            <a:spLocks noGrp="1"/>
          </p:cNvSpPr>
          <p:nvPr>
            <p:ph type="sldNum" sz="quarter" idx="12"/>
          </p:nvPr>
        </p:nvSpPr>
        <p:spPr>
          <a:xfrm>
            <a:off x="6553200" y="6245225"/>
            <a:ext cx="2133600" cy="476250"/>
          </a:xfrm>
          <a:prstGeom prst="rect">
            <a:avLst/>
          </a:prstGeom>
        </p:spPr>
        <p:txBody>
          <a:bodyPr/>
          <a:lstStyle>
            <a:lvl1pPr>
              <a:defRPr/>
            </a:lvl1pPr>
          </a:lstStyle>
          <a:p>
            <a:fld id="{4BE15046-0D3C-4346-892B-0EE571814FCB}"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245225"/>
            <a:ext cx="2133600" cy="476250"/>
          </a:xfrm>
          <a:prstGeom prst="rect">
            <a:avLst/>
          </a:prstGeom>
        </p:spPr>
        <p:txBody>
          <a:bodyPr/>
          <a:lstStyle>
            <a:lvl1pPr>
              <a:defRPr/>
            </a:lvl1pPr>
          </a:lstStyle>
          <a:p>
            <a:fld id="{BE93A94E-A70A-4710-B052-290880113843}" type="datetime1">
              <a:rPr lang="en-US"/>
              <a:pPr/>
              <a:t>7/1/2011</a:t>
            </a:fld>
            <a:endParaRPr lang="en-US"/>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a:prstGeom prst="rect">
            <a:avLst/>
          </a:prstGeom>
        </p:spPr>
        <p:txBody>
          <a:bodyPr/>
          <a:lstStyle>
            <a:lvl1pPr>
              <a:defRPr/>
            </a:lvl1pPr>
          </a:lstStyle>
          <a:p>
            <a:fld id="{99A25170-A3F9-47F4-8864-46AC2AE3BB32}"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245225"/>
            <a:ext cx="2133600" cy="476250"/>
          </a:xfrm>
          <a:prstGeom prst="rect">
            <a:avLst/>
          </a:prstGeom>
        </p:spPr>
        <p:txBody>
          <a:bodyPr/>
          <a:lstStyle>
            <a:lvl1pPr>
              <a:defRPr/>
            </a:lvl1pPr>
          </a:lstStyle>
          <a:p>
            <a:fld id="{FBC5E41D-9D93-4754-BE2A-0D7AA8BCB366}" type="datetime1">
              <a:rPr lang="en-US"/>
              <a:pPr/>
              <a:t>7/1/2011</a:t>
            </a:fld>
            <a:endParaRPr lang="en-US"/>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a:prstGeom prst="rect">
            <a:avLst/>
          </a:prstGeom>
        </p:spPr>
        <p:txBody>
          <a:bodyPr/>
          <a:lstStyle>
            <a:lvl1pPr>
              <a:defRPr/>
            </a:lvl1pPr>
          </a:lstStyle>
          <a:p>
            <a:fld id="{A8781E1D-E622-4868-B71E-8FFD606C4DD7}"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gif"/><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2" name="Picture 21" descr="LLL-logo.JPG"/>
          <p:cNvPicPr>
            <a:picLocks noChangeAspect="1"/>
          </p:cNvPicPr>
          <p:nvPr userDrawn="1"/>
        </p:nvPicPr>
        <p:blipFill>
          <a:blip r:embed="rId16" cstate="print"/>
          <a:stretch>
            <a:fillRect/>
          </a:stretch>
        </p:blipFill>
        <p:spPr>
          <a:xfrm>
            <a:off x="44870" y="6500834"/>
            <a:ext cx="882687" cy="357166"/>
          </a:xfrm>
          <a:prstGeom prst="rect">
            <a:avLst/>
          </a:prstGeom>
        </p:spPr>
      </p:pic>
      <p:sp>
        <p:nvSpPr>
          <p:cNvPr id="23" name="Rectangle 22"/>
          <p:cNvSpPr/>
          <p:nvPr userDrawn="1"/>
        </p:nvSpPr>
        <p:spPr>
          <a:xfrm>
            <a:off x="2231554" y="386557"/>
            <a:ext cx="1781257" cy="276999"/>
          </a:xfrm>
          <a:prstGeom prst="rect">
            <a:avLst/>
          </a:prstGeom>
        </p:spPr>
        <p:txBody>
          <a:bodyPr wrap="none">
            <a:spAutoFit/>
          </a:bodyPr>
          <a:lstStyle/>
          <a:p>
            <a:r>
              <a:rPr lang="en-US" sz="1200" b="1" dirty="0" smtClean="0">
                <a:solidFill>
                  <a:srgbClr val="C00000"/>
                </a:solidFill>
                <a:effectLst/>
              </a:rPr>
              <a:t>http://letsdoit.upol.cz/</a:t>
            </a:r>
            <a:endParaRPr lang="en-US" sz="1200" b="1" dirty="0">
              <a:solidFill>
                <a:srgbClr val="C00000"/>
              </a:solidFill>
              <a:effectLst/>
            </a:endParaRPr>
          </a:p>
        </p:txBody>
      </p:sp>
      <p:sp>
        <p:nvSpPr>
          <p:cNvPr id="24" name="TextBox 23"/>
          <p:cNvSpPr txBox="1"/>
          <p:nvPr userDrawn="1"/>
        </p:nvSpPr>
        <p:spPr>
          <a:xfrm>
            <a:off x="3318774" y="6522606"/>
            <a:ext cx="5786478" cy="307777"/>
          </a:xfrm>
          <a:prstGeom prst="rect">
            <a:avLst/>
          </a:prstGeom>
          <a:noFill/>
        </p:spPr>
        <p:txBody>
          <a:bodyPr wrap="square" rtlCol="0">
            <a:spAutoFit/>
          </a:bodyPr>
          <a:lstStyle/>
          <a:p>
            <a:pPr algn="just"/>
            <a:r>
              <a:rPr lang="en-US" sz="700" b="0" i="0" kern="1200" dirty="0" smtClean="0">
                <a:solidFill>
                  <a:srgbClr val="0070C0"/>
                </a:solidFill>
                <a:latin typeface="+mn-lt"/>
                <a:ea typeface="+mn-ea"/>
                <a:cs typeface="+mn-cs"/>
              </a:rPr>
              <a:t>This project has been funded with support from the European Commission. This courseware reflects the views only of the authors, and the Commission cannot be held responsible for any use which may be made of the information contained therein</a:t>
            </a:r>
            <a:r>
              <a:rPr lang="en-US" sz="700" dirty="0" smtClean="0">
                <a:solidFill>
                  <a:srgbClr val="0070C0"/>
                </a:solidFill>
              </a:rPr>
              <a:t> </a:t>
            </a:r>
            <a:endParaRPr lang="en-US" sz="700" dirty="0">
              <a:solidFill>
                <a:srgbClr val="0070C0"/>
              </a:solidFill>
            </a:endParaRPr>
          </a:p>
        </p:txBody>
      </p:sp>
      <p:sp>
        <p:nvSpPr>
          <p:cNvPr id="28" name="Rectangle 27"/>
          <p:cNvSpPr/>
          <p:nvPr userDrawn="1"/>
        </p:nvSpPr>
        <p:spPr>
          <a:xfrm>
            <a:off x="1000100" y="6506956"/>
            <a:ext cx="2428892" cy="230832"/>
          </a:xfrm>
          <a:prstGeom prst="rect">
            <a:avLst/>
          </a:prstGeom>
        </p:spPr>
        <p:txBody>
          <a:bodyPr wrap="square">
            <a:spAutoFit/>
          </a:bodyPr>
          <a:lstStyle/>
          <a:p>
            <a:r>
              <a:rPr lang="en-US" sz="900" b="1" i="0" kern="1200" dirty="0" smtClean="0">
                <a:solidFill>
                  <a:srgbClr val="0000FF"/>
                </a:solidFill>
                <a:latin typeface="Arial" pitchFamily="34" charset="0"/>
                <a:ea typeface="+mn-ea"/>
                <a:cs typeface="+mn-cs"/>
              </a:rPr>
              <a:t>Project</a:t>
            </a:r>
            <a:r>
              <a:rPr lang="en-US" sz="900" b="1" i="0" kern="1200" baseline="0" dirty="0" smtClean="0">
                <a:solidFill>
                  <a:srgbClr val="0000FF"/>
                </a:solidFill>
                <a:latin typeface="Arial" pitchFamily="34" charset="0"/>
                <a:ea typeface="+mn-ea"/>
                <a:cs typeface="+mn-cs"/>
              </a:rPr>
              <a:t> No. </a:t>
            </a:r>
            <a:r>
              <a:rPr lang="en-US" sz="900" b="1" i="0" kern="1200" dirty="0" smtClean="0">
                <a:solidFill>
                  <a:srgbClr val="0000FF"/>
                </a:solidFill>
                <a:latin typeface="Arial" pitchFamily="34" charset="0"/>
                <a:ea typeface="+mn-ea"/>
                <a:cs typeface="+mn-cs"/>
              </a:rPr>
              <a:t>2009-1-IE1-BRN06-007179</a:t>
            </a:r>
            <a:endParaRPr lang="en-US" sz="900" dirty="0">
              <a:solidFill>
                <a:srgbClr val="0000FF"/>
              </a:solidFill>
            </a:endParaRPr>
          </a:p>
        </p:txBody>
      </p:sp>
      <p:pic>
        <p:nvPicPr>
          <p:cNvPr id="10" name="Picture 9" descr="logo_lets_do_it_h_color.gif"/>
          <p:cNvPicPr>
            <a:picLocks noChangeAspect="1"/>
          </p:cNvPicPr>
          <p:nvPr userDrawn="1"/>
        </p:nvPicPr>
        <p:blipFill>
          <a:blip r:embed="rId17" cstate="print"/>
          <a:stretch>
            <a:fillRect/>
          </a:stretch>
        </p:blipFill>
        <p:spPr>
          <a:xfrm>
            <a:off x="142844" y="137460"/>
            <a:ext cx="2143141" cy="505458"/>
          </a:xfrm>
          <a:prstGeom prst="rect">
            <a:avLst/>
          </a:prstGeom>
        </p:spPr>
      </p:pic>
      <p:sp>
        <p:nvSpPr>
          <p:cNvPr id="11" name="Rectangle 10"/>
          <p:cNvSpPr/>
          <p:nvPr userDrawn="1"/>
        </p:nvSpPr>
        <p:spPr>
          <a:xfrm>
            <a:off x="4857752" y="466704"/>
            <a:ext cx="428628" cy="14287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userDrawn="1"/>
        </p:nvSpPr>
        <p:spPr>
          <a:xfrm>
            <a:off x="4429124" y="466704"/>
            <a:ext cx="428628" cy="14287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4000496" y="466704"/>
            <a:ext cx="428628" cy="14287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userDrawn="1"/>
        </p:nvSpPr>
        <p:spPr>
          <a:xfrm>
            <a:off x="5286380" y="466704"/>
            <a:ext cx="428628" cy="14287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6572264" y="466704"/>
            <a:ext cx="428628" cy="14287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6143636" y="466704"/>
            <a:ext cx="428628" cy="14287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a:off x="5715008" y="466704"/>
            <a:ext cx="428628" cy="14287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userDrawn="1"/>
        </p:nvSpPr>
        <p:spPr>
          <a:xfrm>
            <a:off x="7000892" y="466704"/>
            <a:ext cx="428628" cy="14287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userDrawn="1"/>
        </p:nvSpPr>
        <p:spPr>
          <a:xfrm>
            <a:off x="8286776" y="466704"/>
            <a:ext cx="428628" cy="14287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userDrawn="1"/>
        </p:nvSpPr>
        <p:spPr>
          <a:xfrm>
            <a:off x="7858148" y="466704"/>
            <a:ext cx="428628" cy="14287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userDrawn="1"/>
        </p:nvSpPr>
        <p:spPr>
          <a:xfrm>
            <a:off x="7429520" y="466704"/>
            <a:ext cx="428628" cy="14287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userDrawn="1"/>
        </p:nvSpPr>
        <p:spPr>
          <a:xfrm>
            <a:off x="8715404" y="466704"/>
            <a:ext cx="428628" cy="14287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8" name="Group 67"/>
          <p:cNvGrpSpPr/>
          <p:nvPr userDrawn="1"/>
        </p:nvGrpSpPr>
        <p:grpSpPr>
          <a:xfrm>
            <a:off x="0" y="6357958"/>
            <a:ext cx="9429784" cy="142876"/>
            <a:chOff x="0" y="6357958"/>
            <a:chExt cx="9429784" cy="142876"/>
          </a:xfrm>
        </p:grpSpPr>
        <p:grpSp>
          <p:nvGrpSpPr>
            <p:cNvPr id="31" name="Group 30"/>
            <p:cNvGrpSpPr/>
            <p:nvPr userDrawn="1"/>
          </p:nvGrpSpPr>
          <p:grpSpPr>
            <a:xfrm>
              <a:off x="0" y="6357958"/>
              <a:ext cx="5143536" cy="142876"/>
              <a:chOff x="4000496" y="466704"/>
              <a:chExt cx="5143536" cy="142876"/>
            </a:xfrm>
          </p:grpSpPr>
          <p:sp>
            <p:nvSpPr>
              <p:cNvPr id="32" name="Rectangle 31"/>
              <p:cNvSpPr/>
              <p:nvPr userDrawn="1"/>
            </p:nvSpPr>
            <p:spPr>
              <a:xfrm>
                <a:off x="4857752" y="466704"/>
                <a:ext cx="428628" cy="14287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userDrawn="1"/>
            </p:nvSpPr>
            <p:spPr>
              <a:xfrm>
                <a:off x="4429124" y="466704"/>
                <a:ext cx="428628" cy="14287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userDrawn="1"/>
            </p:nvSpPr>
            <p:spPr>
              <a:xfrm>
                <a:off x="4000496" y="466704"/>
                <a:ext cx="428628" cy="14287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userDrawn="1"/>
            </p:nvSpPr>
            <p:spPr>
              <a:xfrm>
                <a:off x="5286380" y="466704"/>
                <a:ext cx="428628" cy="14287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userDrawn="1"/>
            </p:nvSpPr>
            <p:spPr>
              <a:xfrm>
                <a:off x="6572264" y="466704"/>
                <a:ext cx="428628" cy="14287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p:cNvSpPr/>
              <p:nvPr userDrawn="1"/>
            </p:nvSpPr>
            <p:spPr>
              <a:xfrm>
                <a:off x="6143636" y="466704"/>
                <a:ext cx="428628" cy="14287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userDrawn="1"/>
            </p:nvSpPr>
            <p:spPr>
              <a:xfrm>
                <a:off x="5715008" y="466704"/>
                <a:ext cx="428628" cy="14287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userDrawn="1"/>
            </p:nvSpPr>
            <p:spPr>
              <a:xfrm>
                <a:off x="7000892" y="466704"/>
                <a:ext cx="428628" cy="14287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p:cNvSpPr/>
              <p:nvPr userDrawn="1"/>
            </p:nvSpPr>
            <p:spPr>
              <a:xfrm>
                <a:off x="8286776" y="466704"/>
                <a:ext cx="428628" cy="14287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p:cNvSpPr/>
              <p:nvPr userDrawn="1"/>
            </p:nvSpPr>
            <p:spPr>
              <a:xfrm>
                <a:off x="7858148" y="466704"/>
                <a:ext cx="428628" cy="14287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userDrawn="1"/>
            </p:nvSpPr>
            <p:spPr>
              <a:xfrm>
                <a:off x="7429520" y="466704"/>
                <a:ext cx="428628" cy="14287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p:cNvSpPr/>
              <p:nvPr userDrawn="1"/>
            </p:nvSpPr>
            <p:spPr>
              <a:xfrm>
                <a:off x="8715404" y="466704"/>
                <a:ext cx="428628" cy="14287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7" name="Group 56"/>
            <p:cNvGrpSpPr/>
            <p:nvPr userDrawn="1"/>
          </p:nvGrpSpPr>
          <p:grpSpPr>
            <a:xfrm>
              <a:off x="5143504" y="6357958"/>
              <a:ext cx="1714512" cy="142876"/>
              <a:chOff x="285720" y="4143380"/>
              <a:chExt cx="1714512" cy="142876"/>
            </a:xfrm>
          </p:grpSpPr>
          <p:sp>
            <p:nvSpPr>
              <p:cNvPr id="45" name="Rectangle 44"/>
              <p:cNvSpPr/>
              <p:nvPr userDrawn="1"/>
            </p:nvSpPr>
            <p:spPr>
              <a:xfrm>
                <a:off x="1142976" y="4143380"/>
                <a:ext cx="428628" cy="14287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p:cNvSpPr/>
              <p:nvPr userDrawn="1"/>
            </p:nvSpPr>
            <p:spPr>
              <a:xfrm>
                <a:off x="714348" y="4143380"/>
                <a:ext cx="428628" cy="14287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userDrawn="1"/>
            </p:nvSpPr>
            <p:spPr>
              <a:xfrm>
                <a:off x="285720" y="4143380"/>
                <a:ext cx="428628" cy="14287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p:cNvSpPr/>
              <p:nvPr userDrawn="1"/>
            </p:nvSpPr>
            <p:spPr>
              <a:xfrm>
                <a:off x="1571604" y="4143380"/>
                <a:ext cx="428628" cy="14287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8" name="Group 57"/>
            <p:cNvGrpSpPr/>
            <p:nvPr userDrawn="1"/>
          </p:nvGrpSpPr>
          <p:grpSpPr>
            <a:xfrm>
              <a:off x="6858016" y="6357958"/>
              <a:ext cx="1714512" cy="142876"/>
              <a:chOff x="285720" y="4143380"/>
              <a:chExt cx="1714512" cy="142876"/>
            </a:xfrm>
          </p:grpSpPr>
          <p:sp>
            <p:nvSpPr>
              <p:cNvPr id="59" name="Rectangle 58"/>
              <p:cNvSpPr/>
              <p:nvPr userDrawn="1"/>
            </p:nvSpPr>
            <p:spPr>
              <a:xfrm>
                <a:off x="1142976" y="4143380"/>
                <a:ext cx="428628" cy="14287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p:cNvSpPr/>
              <p:nvPr userDrawn="1"/>
            </p:nvSpPr>
            <p:spPr>
              <a:xfrm>
                <a:off x="714348" y="4143380"/>
                <a:ext cx="428628" cy="14287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p:cNvSpPr/>
              <p:nvPr userDrawn="1"/>
            </p:nvSpPr>
            <p:spPr>
              <a:xfrm>
                <a:off x="285720" y="4143380"/>
                <a:ext cx="428628" cy="14287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p:cNvSpPr/>
              <p:nvPr userDrawn="1"/>
            </p:nvSpPr>
            <p:spPr>
              <a:xfrm>
                <a:off x="1571604" y="4143380"/>
                <a:ext cx="428628" cy="14287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5" name="Rectangle 64"/>
            <p:cNvSpPr/>
            <p:nvPr userDrawn="1"/>
          </p:nvSpPr>
          <p:spPr>
            <a:xfrm>
              <a:off x="9001156" y="6357958"/>
              <a:ext cx="428628" cy="14287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p:cNvSpPr/>
            <p:nvPr userDrawn="1"/>
          </p:nvSpPr>
          <p:spPr>
            <a:xfrm>
              <a:off x="8572528" y="6357958"/>
              <a:ext cx="428628" cy="14287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8" charset="0"/>
        </a:defRPr>
      </a:lvl2pPr>
      <a:lvl3pPr algn="ctr" rtl="0" eaLnBrk="1" fontAlgn="base" hangingPunct="1">
        <a:spcBef>
          <a:spcPct val="0"/>
        </a:spcBef>
        <a:spcAft>
          <a:spcPct val="0"/>
        </a:spcAft>
        <a:defRPr sz="4400">
          <a:solidFill>
            <a:schemeClr val="tx2"/>
          </a:solidFill>
          <a:latin typeface="Times New Roman" pitchFamily="18" charset="0"/>
        </a:defRPr>
      </a:lvl3pPr>
      <a:lvl4pPr algn="ctr" rtl="0" eaLnBrk="1" fontAlgn="base" hangingPunct="1">
        <a:spcBef>
          <a:spcPct val="0"/>
        </a:spcBef>
        <a:spcAft>
          <a:spcPct val="0"/>
        </a:spcAft>
        <a:defRPr sz="4400">
          <a:solidFill>
            <a:schemeClr val="tx2"/>
          </a:solidFill>
          <a:latin typeface="Times New Roman" pitchFamily="18" charset="0"/>
        </a:defRPr>
      </a:lvl4pPr>
      <a:lvl5pPr algn="ctr" rtl="0" eaLnBrk="1" fontAlgn="base" hangingPunct="1">
        <a:spcBef>
          <a:spcPct val="0"/>
        </a:spcBef>
        <a:spcAft>
          <a:spcPct val="0"/>
        </a:spcAft>
        <a:defRPr sz="4400">
          <a:solidFill>
            <a:schemeClr val="tx2"/>
          </a:solidFill>
          <a:latin typeface="Times New Roman" pitchFamily="18" charset="0"/>
        </a:defRPr>
      </a:lvl5pPr>
      <a:lvl6pPr marL="457200" algn="ctr" rtl="0" eaLnBrk="1" fontAlgn="base" hangingPunct="1">
        <a:spcBef>
          <a:spcPct val="0"/>
        </a:spcBef>
        <a:spcAft>
          <a:spcPct val="0"/>
        </a:spcAft>
        <a:defRPr sz="4400">
          <a:solidFill>
            <a:schemeClr val="tx2"/>
          </a:solidFill>
          <a:latin typeface="Times New Roman" pitchFamily="18" charset="0"/>
        </a:defRPr>
      </a:lvl6pPr>
      <a:lvl7pPr marL="914400" algn="ctr" rtl="0" eaLnBrk="1" fontAlgn="base" hangingPunct="1">
        <a:spcBef>
          <a:spcPct val="0"/>
        </a:spcBef>
        <a:spcAft>
          <a:spcPct val="0"/>
        </a:spcAft>
        <a:defRPr sz="4400">
          <a:solidFill>
            <a:schemeClr val="tx2"/>
          </a:solidFill>
          <a:latin typeface="Times New Roman" pitchFamily="18" charset="0"/>
        </a:defRPr>
      </a:lvl7pPr>
      <a:lvl8pPr marL="1371600" algn="ctr" rtl="0" eaLnBrk="1" fontAlgn="base" hangingPunct="1">
        <a:spcBef>
          <a:spcPct val="0"/>
        </a:spcBef>
        <a:spcAft>
          <a:spcPct val="0"/>
        </a:spcAft>
        <a:defRPr sz="4400">
          <a:solidFill>
            <a:schemeClr val="tx2"/>
          </a:solidFill>
          <a:latin typeface="Times New Roman" pitchFamily="18" charset="0"/>
        </a:defRPr>
      </a:lvl8pPr>
      <a:lvl9pPr marL="1828800" algn="ctr"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5.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857356" y="1839780"/>
            <a:ext cx="7071303" cy="1769715"/>
          </a:xfrm>
          <a:prstGeom prst="rect">
            <a:avLst/>
          </a:prstGeom>
          <a:noFill/>
        </p:spPr>
        <p:txBody>
          <a:bodyPr wrap="square" rtlCol="0">
            <a:spAutoFit/>
          </a:bodyPr>
          <a:lstStyle/>
          <a:p>
            <a:pPr algn="r"/>
            <a:r>
              <a:rPr lang="en-IE" sz="3200" b="1" dirty="0" smtClean="0">
                <a:solidFill>
                  <a:srgbClr val="0070C0"/>
                </a:solidFill>
                <a:effectLst>
                  <a:reflection blurRad="6350" stA="55000" endA="300" endPos="45500" dir="5400000" sy="-100000" algn="bl" rotWithShape="0"/>
                </a:effectLst>
              </a:rPr>
              <a:t>Let’s Do It Creatively: For The Benefit of Adult Learners</a:t>
            </a:r>
            <a:r>
              <a:rPr lang="en-US" sz="4000" b="1" dirty="0" smtClean="0">
                <a:solidFill>
                  <a:srgbClr val="0070C0"/>
                </a:solidFill>
                <a:effectLst>
                  <a:reflection blurRad="6350" stA="55000" endA="300" endPos="45500" dir="5400000" sy="-100000" algn="bl" rotWithShape="0"/>
                </a:effectLst>
              </a:rPr>
              <a:t/>
            </a:r>
            <a:br>
              <a:rPr lang="en-US" sz="4000" b="1" dirty="0" smtClean="0">
                <a:solidFill>
                  <a:srgbClr val="0070C0"/>
                </a:solidFill>
                <a:effectLst>
                  <a:reflection blurRad="6350" stA="55000" endA="300" endPos="45500" dir="5400000" sy="-100000" algn="bl" rotWithShape="0"/>
                </a:effectLst>
              </a:rPr>
            </a:br>
            <a:endParaRPr lang="en-US" sz="900" b="1" dirty="0" smtClean="0">
              <a:solidFill>
                <a:srgbClr val="0070C0"/>
              </a:solidFill>
              <a:effectLst>
                <a:reflection blurRad="6350" stA="55000" endA="300" endPos="45500" dir="5400000" sy="-100000" algn="bl" rotWithShape="0"/>
              </a:effectLst>
            </a:endParaRPr>
          </a:p>
          <a:p>
            <a:pPr algn="r"/>
            <a:r>
              <a:rPr lang="en-US" b="1" dirty="0" smtClean="0">
                <a:solidFill>
                  <a:srgbClr val="0070C0"/>
                </a:solidFill>
              </a:rPr>
              <a:t>A </a:t>
            </a:r>
            <a:r>
              <a:rPr lang="en-US" b="1" dirty="0" err="1" smtClean="0">
                <a:solidFill>
                  <a:srgbClr val="0070C0"/>
                </a:solidFill>
              </a:rPr>
              <a:t>Grundtvig</a:t>
            </a:r>
            <a:r>
              <a:rPr lang="en-US" b="1" dirty="0" smtClean="0">
                <a:solidFill>
                  <a:srgbClr val="0070C0"/>
                </a:solidFill>
              </a:rPr>
              <a:t> Learning Partnership</a:t>
            </a:r>
          </a:p>
          <a:p>
            <a:pPr algn="r"/>
            <a:endParaRPr lang="en-US" b="1" dirty="0" smtClean="0">
              <a:solidFill>
                <a:srgbClr val="0070C0"/>
              </a:solidFill>
            </a:endParaRPr>
          </a:p>
        </p:txBody>
      </p:sp>
      <p:sp>
        <p:nvSpPr>
          <p:cNvPr id="8" name="TextBox 7"/>
          <p:cNvSpPr txBox="1"/>
          <p:nvPr/>
        </p:nvSpPr>
        <p:spPr>
          <a:xfrm>
            <a:off x="5072066" y="3500438"/>
            <a:ext cx="3786214" cy="646331"/>
          </a:xfrm>
          <a:prstGeom prst="rect">
            <a:avLst/>
          </a:prstGeom>
          <a:noFill/>
          <a:effectLst>
            <a:reflection blurRad="6350" stA="50000" endA="300" endPos="55000" dir="5400000" sy="-100000" algn="bl" rotWithShape="0"/>
          </a:effectLst>
        </p:spPr>
        <p:txBody>
          <a:bodyPr wrap="square" rtlCol="0">
            <a:spAutoFit/>
          </a:bodyPr>
          <a:lstStyle/>
          <a:p>
            <a:pPr algn="r"/>
            <a:r>
              <a:rPr lang="en-GB" b="1" dirty="0" smtClean="0">
                <a:solidFill>
                  <a:srgbClr val="006600"/>
                </a:solidFill>
                <a:effectLst/>
              </a:rPr>
              <a:t>Prepared by Kevin Harrington</a:t>
            </a:r>
          </a:p>
          <a:p>
            <a:pPr algn="r"/>
            <a:r>
              <a:rPr lang="en-GB" b="1" dirty="0" smtClean="0">
                <a:solidFill>
                  <a:srgbClr val="006600"/>
                </a:solidFill>
                <a:effectLst/>
              </a:rPr>
              <a:t>Co. Dublin VEC</a:t>
            </a:r>
            <a:endParaRPr lang="en-US" b="1" dirty="0">
              <a:solidFill>
                <a:srgbClr val="006600"/>
              </a:solidFill>
              <a:effectLst/>
            </a:endParaRPr>
          </a:p>
        </p:txBody>
      </p:sp>
      <p:pic>
        <p:nvPicPr>
          <p:cNvPr id="5" name="Picture 4" descr="logo_lets_do_it_v_color_large.gif"/>
          <p:cNvPicPr>
            <a:picLocks noChangeAspect="1"/>
          </p:cNvPicPr>
          <p:nvPr/>
        </p:nvPicPr>
        <p:blipFill>
          <a:blip r:embed="rId3" cstate="print"/>
          <a:stretch>
            <a:fillRect/>
          </a:stretch>
        </p:blipFill>
        <p:spPr>
          <a:xfrm>
            <a:off x="323528" y="3573016"/>
            <a:ext cx="2889544" cy="2428892"/>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282753" y="-428652"/>
            <a:ext cx="3722494" cy="7725192"/>
          </a:xfrm>
          <a:prstGeom prst="rect">
            <a:avLst/>
          </a:prstGeom>
          <a:noFill/>
        </p:spPr>
        <p:txBody>
          <a:bodyPr wrap="none" rtlCol="0">
            <a:spAutoFit/>
          </a:bodyPr>
          <a:lstStyle/>
          <a:p>
            <a:r>
              <a:rPr lang="en-GB" sz="49600" dirty="0" smtClean="0">
                <a:solidFill>
                  <a:schemeClr val="bg1">
                    <a:lumMod val="95000"/>
                  </a:schemeClr>
                </a:solidFill>
              </a:rPr>
              <a:t>?</a:t>
            </a:r>
            <a:endParaRPr lang="en-GB" sz="49600" dirty="0">
              <a:solidFill>
                <a:schemeClr val="bg1">
                  <a:lumMod val="95000"/>
                </a:schemeClr>
              </a:solidFill>
            </a:endParaRPr>
          </a:p>
        </p:txBody>
      </p:sp>
      <p:sp>
        <p:nvSpPr>
          <p:cNvPr id="3" name="Rounded Rectangle 2"/>
          <p:cNvSpPr/>
          <p:nvPr/>
        </p:nvSpPr>
        <p:spPr>
          <a:xfrm>
            <a:off x="3286116" y="2643182"/>
            <a:ext cx="8643998" cy="1071570"/>
          </a:xfrm>
          <a:prstGeom prst="roundRect">
            <a:avLst>
              <a:gd name="adj" fmla="val 48952"/>
            </a:avLst>
          </a:prstGeom>
          <a:solidFill>
            <a:srgbClr val="00B0F0"/>
          </a:solidFill>
          <a:ln>
            <a:solidFill>
              <a:srgbClr val="00B0F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86" name="Rectangle 2"/>
          <p:cNvSpPr>
            <a:spLocks noGrp="1" noChangeArrowheads="1"/>
          </p:cNvSpPr>
          <p:nvPr>
            <p:ph type="title"/>
          </p:nvPr>
        </p:nvSpPr>
        <p:spPr>
          <a:xfrm>
            <a:off x="500034" y="2786058"/>
            <a:ext cx="8477280" cy="800096"/>
          </a:xfrm>
        </p:spPr>
        <p:txBody>
          <a:bodyPr/>
          <a:lstStyle/>
          <a:p>
            <a:pPr algn="r"/>
            <a:r>
              <a:rPr lang="en-US" dirty="0">
                <a:solidFill>
                  <a:schemeClr val="bg1"/>
                </a:solidFill>
                <a:effectLst>
                  <a:outerShdw blurRad="38100" dist="38100" dir="2700000" algn="tl">
                    <a:srgbClr val="000000">
                      <a:alpha val="43137"/>
                    </a:srgbClr>
                  </a:outerShdw>
                </a:effectLst>
              </a:rPr>
              <a:t>Questions </a:t>
            </a:r>
            <a:r>
              <a:rPr lang="en-US" dirty="0" smtClean="0">
                <a:solidFill>
                  <a:schemeClr val="bg1"/>
                </a:solidFill>
                <a:effectLst>
                  <a:outerShdw blurRad="38100" dist="38100" dir="2700000" algn="tl">
                    <a:srgbClr val="000000">
                      <a:alpha val="43137"/>
                    </a:srgbClr>
                  </a:outerShdw>
                </a:effectLst>
              </a:rPr>
              <a:t>&amp;</a:t>
            </a:r>
            <a:r>
              <a:rPr lang="en-US" dirty="0">
                <a:solidFill>
                  <a:schemeClr val="bg1"/>
                </a:solidFill>
                <a:effectLst>
                  <a:outerShdw blurRad="38100" dist="38100" dir="2700000" algn="tl">
                    <a:srgbClr val="000000">
                      <a:alpha val="43137"/>
                    </a:srgbClr>
                  </a:outerShdw>
                </a:effectLst>
              </a:rPr>
              <a:t> </a:t>
            </a:r>
            <a:r>
              <a:rPr lang="en-US" dirty="0" smtClean="0">
                <a:solidFill>
                  <a:schemeClr val="bg1"/>
                </a:solidFill>
                <a:effectLst>
                  <a:outerShdw blurRad="38100" dist="38100" dir="2700000" algn="tl">
                    <a:srgbClr val="000000">
                      <a:alpha val="43137"/>
                    </a:srgbClr>
                  </a:outerShdw>
                </a:effectLst>
              </a:rPr>
              <a:t> </a:t>
            </a:r>
            <a:r>
              <a:rPr lang="en-US" dirty="0">
                <a:solidFill>
                  <a:schemeClr val="bg1"/>
                </a:solidFill>
                <a:effectLst>
                  <a:outerShdw blurRad="38100" dist="38100" dir="2700000" algn="tl">
                    <a:srgbClr val="000000">
                      <a:alpha val="43137"/>
                    </a:srgbClr>
                  </a:outerShdw>
                </a:effectLst>
              </a:rPr>
              <a:t>Discussion</a:t>
            </a:r>
          </a:p>
        </p:txBody>
      </p:sp>
      <p:sp>
        <p:nvSpPr>
          <p:cNvPr id="4" name="Oval 2"/>
          <p:cNvSpPr>
            <a:spLocks noChangeArrowheads="1"/>
          </p:cNvSpPr>
          <p:nvPr/>
        </p:nvSpPr>
        <p:spPr bwMode="auto">
          <a:xfrm>
            <a:off x="988989" y="5094275"/>
            <a:ext cx="1752600" cy="533400"/>
          </a:xfrm>
          <a:prstGeom prst="ellipse">
            <a:avLst/>
          </a:prstGeom>
          <a:solidFill>
            <a:srgbClr val="0033CC"/>
          </a:solidFill>
          <a:ln w="9525">
            <a:noFill/>
            <a:round/>
            <a:headEnd/>
            <a:tailEnd/>
          </a:ln>
        </p:spPr>
        <p:txBody>
          <a:bodyPr wrap="none" anchor="ctr"/>
          <a:lstStyle/>
          <a:p>
            <a:endParaRPr lang="en-GB"/>
          </a:p>
        </p:txBody>
      </p:sp>
      <p:graphicFrame>
        <p:nvGraphicFramePr>
          <p:cNvPr id="5" name="Object 2"/>
          <p:cNvGraphicFramePr>
            <a:graphicFrameLocks/>
          </p:cNvGraphicFramePr>
          <p:nvPr/>
        </p:nvGraphicFramePr>
        <p:xfrm>
          <a:off x="1142976" y="1643050"/>
          <a:ext cx="1404938" cy="3821113"/>
        </p:xfrm>
        <a:graphic>
          <a:graphicData uri="http://schemas.openxmlformats.org/presentationml/2006/ole">
            <mc:AlternateContent xmlns:mc="http://schemas.openxmlformats.org/markup-compatibility/2006">
              <mc:Choice xmlns:v="urn:schemas-microsoft-com:vml" Requires="v">
                <p:oleObj spid="_x0000_s34819" name="Clip" r:id="rId3" imgW="1352520" imgH="3659040" progId="">
                  <p:embed/>
                </p:oleObj>
              </mc:Choice>
              <mc:Fallback>
                <p:oleObj name="Clip" r:id="rId3" imgW="1352520" imgH="3659040" progId="">
                  <p:embed/>
                  <p:pic>
                    <p:nvPicPr>
                      <p:cNvPr id="0" name="Object 2"/>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2976" y="1643050"/>
                        <a:ext cx="1404938" cy="3821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dirty="0" smtClean="0"/>
              <a:t>Background to Project</a:t>
            </a:r>
            <a:endParaRPr lang="en-US" dirty="0"/>
          </a:p>
        </p:txBody>
      </p:sp>
      <p:sp>
        <p:nvSpPr>
          <p:cNvPr id="15363" name="Rectangle 3"/>
          <p:cNvSpPr>
            <a:spLocks noGrp="1" noChangeArrowheads="1"/>
          </p:cNvSpPr>
          <p:nvPr>
            <p:ph type="body" idx="1"/>
          </p:nvPr>
        </p:nvSpPr>
        <p:spPr>
          <a:xfrm>
            <a:off x="642910" y="1571612"/>
            <a:ext cx="8258204" cy="4500594"/>
          </a:xfrm>
        </p:spPr>
        <p:txBody>
          <a:bodyPr/>
          <a:lstStyle/>
          <a:p>
            <a:r>
              <a:rPr lang="en-IE" dirty="0" smtClean="0"/>
              <a:t>Result of a contact seminar in Malta in December 2008</a:t>
            </a:r>
          </a:p>
          <a:p>
            <a:r>
              <a:rPr lang="en-IE" dirty="0" smtClean="0"/>
              <a:t>Project proposal submitted in February 2009</a:t>
            </a:r>
          </a:p>
          <a:p>
            <a:r>
              <a:rPr lang="en-IE" dirty="0" smtClean="0"/>
              <a:t>Project approved in Summer 2009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fade">
                                      <p:cBhvr>
                                        <p:cTn id="7" dur="2000"/>
                                        <p:tgtEl>
                                          <p:spTgt spid="153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363">
                                            <p:txEl>
                                              <p:pRg st="1" end="1"/>
                                            </p:txEl>
                                          </p:spTgt>
                                        </p:tgtEl>
                                        <p:attrNameLst>
                                          <p:attrName>style.visibility</p:attrName>
                                        </p:attrNameLst>
                                      </p:cBhvr>
                                      <p:to>
                                        <p:strVal val="visible"/>
                                      </p:to>
                                    </p:set>
                                    <p:animEffect transition="in" filter="fade">
                                      <p:cBhvr>
                                        <p:cTn id="12" dur="2000"/>
                                        <p:tgtEl>
                                          <p:spTgt spid="1536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363">
                                            <p:txEl>
                                              <p:pRg st="2" end="2"/>
                                            </p:txEl>
                                          </p:spTgt>
                                        </p:tgtEl>
                                        <p:attrNameLst>
                                          <p:attrName>style.visibility</p:attrName>
                                        </p:attrNameLst>
                                      </p:cBhvr>
                                      <p:to>
                                        <p:strVal val="visible"/>
                                      </p:to>
                                    </p:set>
                                    <p:animEffect transition="in" filter="fade">
                                      <p:cBhvr>
                                        <p:cTn id="17" dur="2000"/>
                                        <p:tgtEl>
                                          <p:spTgt spid="1536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The Partners</a:t>
            </a:r>
            <a:endParaRPr lang="en-IE" dirty="0"/>
          </a:p>
        </p:txBody>
      </p:sp>
      <p:sp>
        <p:nvSpPr>
          <p:cNvPr id="3" name="Content Placeholder 2"/>
          <p:cNvSpPr>
            <a:spLocks noGrp="1"/>
          </p:cNvSpPr>
          <p:nvPr>
            <p:ph idx="1"/>
          </p:nvPr>
        </p:nvSpPr>
        <p:spPr>
          <a:xfrm>
            <a:off x="457200" y="1772816"/>
            <a:ext cx="8258204" cy="4353347"/>
          </a:xfrm>
        </p:spPr>
        <p:txBody>
          <a:bodyPr/>
          <a:lstStyle/>
          <a:p>
            <a:pPr lvl="0"/>
            <a:r>
              <a:rPr lang="en-IE" sz="2000" b="1" kern="1200" dirty="0" smtClean="0">
                <a:solidFill>
                  <a:srgbClr val="C00000"/>
                </a:solidFill>
                <a:latin typeface="Lucida Sans Unicode"/>
              </a:rPr>
              <a:t>Ireland</a:t>
            </a:r>
            <a:r>
              <a:rPr lang="en-IE" sz="2000" b="1" kern="1200" dirty="0" smtClean="0">
                <a:solidFill>
                  <a:srgbClr val="000000"/>
                </a:solidFill>
                <a:latin typeface="Lucida Sans Unicode"/>
              </a:rPr>
              <a:t>: County Dublin Vocational Education Committee </a:t>
            </a:r>
            <a:br>
              <a:rPr lang="en-IE" sz="2000" b="1" kern="1200" dirty="0" smtClean="0">
                <a:solidFill>
                  <a:srgbClr val="000000"/>
                </a:solidFill>
                <a:latin typeface="Lucida Sans Unicode"/>
              </a:rPr>
            </a:br>
            <a:r>
              <a:rPr lang="en-IE" sz="2000" b="1" kern="1200" dirty="0" smtClean="0">
                <a:solidFill>
                  <a:srgbClr val="000000"/>
                </a:solidFill>
                <a:latin typeface="Lucida Sans Unicode"/>
              </a:rPr>
              <a:t>(Co-ordinator)</a:t>
            </a:r>
          </a:p>
          <a:p>
            <a:pPr lvl="0"/>
            <a:r>
              <a:rPr lang="pt-BR" sz="2000" b="1" kern="1200" dirty="0" smtClean="0">
                <a:solidFill>
                  <a:srgbClr val="C00000"/>
                </a:solidFill>
                <a:latin typeface="Lucida Sans Unicode"/>
              </a:rPr>
              <a:t>Portugal</a:t>
            </a:r>
            <a:r>
              <a:rPr lang="pt-BR" sz="2000" b="1" kern="1200" dirty="0" smtClean="0">
                <a:solidFill>
                  <a:srgbClr val="000000"/>
                </a:solidFill>
                <a:latin typeface="Lucida Sans Unicode"/>
              </a:rPr>
              <a:t>: Arte-Via Cooperativa Artística e Editorial</a:t>
            </a:r>
          </a:p>
          <a:p>
            <a:pPr lvl="0"/>
            <a:r>
              <a:rPr lang="it-IT" sz="2000" b="1" kern="1200" dirty="0" smtClean="0">
                <a:solidFill>
                  <a:srgbClr val="C00000"/>
                </a:solidFill>
                <a:latin typeface="Lucida Sans Unicode"/>
              </a:rPr>
              <a:t>Romania</a:t>
            </a:r>
            <a:r>
              <a:rPr lang="it-IT" sz="2000" b="1" kern="1200" dirty="0" smtClean="0">
                <a:solidFill>
                  <a:srgbClr val="000000"/>
                </a:solidFill>
                <a:latin typeface="Lucida Sans Unicode"/>
              </a:rPr>
              <a:t>: Universitatea Spiru Haret Bucuresti – CTID Ploesti</a:t>
            </a:r>
          </a:p>
          <a:p>
            <a:pPr lvl="0"/>
            <a:r>
              <a:rPr lang="en-IE" sz="2000" b="1" kern="1200" dirty="0" smtClean="0">
                <a:solidFill>
                  <a:srgbClr val="C00000"/>
                </a:solidFill>
                <a:latin typeface="Lucida Sans Unicode"/>
              </a:rPr>
              <a:t>Czech Republic</a:t>
            </a:r>
            <a:r>
              <a:rPr lang="en-IE" sz="2000" b="1" kern="1200" dirty="0" smtClean="0">
                <a:solidFill>
                  <a:srgbClr val="000000"/>
                </a:solidFill>
                <a:latin typeface="Lucida Sans Unicode"/>
              </a:rPr>
              <a:t>: </a:t>
            </a:r>
            <a:r>
              <a:rPr lang="en-IE" sz="2000" b="1" kern="1200" dirty="0" err="1" smtClean="0">
                <a:solidFill>
                  <a:srgbClr val="000000"/>
                </a:solidFill>
                <a:latin typeface="Lucida Sans Unicode"/>
              </a:rPr>
              <a:t>Palacký</a:t>
            </a:r>
            <a:r>
              <a:rPr lang="en-IE" sz="2000" b="1" kern="1200" dirty="0" smtClean="0">
                <a:solidFill>
                  <a:srgbClr val="000000"/>
                </a:solidFill>
                <a:latin typeface="Lucida Sans Unicode"/>
              </a:rPr>
              <a:t> University Olomouc – Faculty of Natural Sciences</a:t>
            </a:r>
          </a:p>
          <a:p>
            <a:pPr lvl="0"/>
            <a:r>
              <a:rPr lang="en-IE" sz="2000" b="1" kern="1200" dirty="0" smtClean="0">
                <a:solidFill>
                  <a:srgbClr val="C00000"/>
                </a:solidFill>
                <a:latin typeface="Lucida Sans Unicode"/>
              </a:rPr>
              <a:t>United Kingdom</a:t>
            </a:r>
            <a:r>
              <a:rPr lang="en-IE" sz="2000" b="1" kern="1200" dirty="0" smtClean="0">
                <a:solidFill>
                  <a:srgbClr val="000000"/>
                </a:solidFill>
                <a:latin typeface="Lucida Sans Unicode"/>
              </a:rPr>
              <a:t>: Joanna Pinewood Education Limited</a:t>
            </a:r>
            <a:endParaRPr lang="en-IE" sz="2000" kern="1200" dirty="0" smtClean="0">
              <a:solidFill>
                <a:srgbClr val="000000"/>
              </a:solidFill>
              <a:latin typeface="Lucida Sans Unicode"/>
            </a:endParaRPr>
          </a:p>
          <a:p>
            <a:pPr lvl="0"/>
            <a:r>
              <a:rPr lang="es-ES" sz="2000" b="1" kern="1200" dirty="0" err="1" smtClean="0">
                <a:solidFill>
                  <a:srgbClr val="C00000"/>
                </a:solidFill>
                <a:latin typeface="Lucida Sans Unicode"/>
              </a:rPr>
              <a:t>Spain</a:t>
            </a:r>
            <a:r>
              <a:rPr lang="es-ES" sz="2000" b="1" kern="1200" dirty="0" smtClean="0">
                <a:solidFill>
                  <a:srgbClr val="000000"/>
                </a:solidFill>
                <a:latin typeface="Lucida Sans Unicode"/>
              </a:rPr>
              <a:t>: Centro de Educación de Adultos, </a:t>
            </a:r>
            <a:r>
              <a:rPr lang="es-ES" sz="2000" b="1" kern="1200" dirty="0" err="1" smtClean="0">
                <a:solidFill>
                  <a:srgbClr val="000000"/>
                </a:solidFill>
                <a:latin typeface="Lucida Sans Unicode"/>
              </a:rPr>
              <a:t>Caceres</a:t>
            </a:r>
            <a:endParaRPr lang="es-ES" sz="2000" b="1" kern="1200" dirty="0" smtClean="0">
              <a:solidFill>
                <a:srgbClr val="000000"/>
              </a:solidFill>
              <a:latin typeface="Lucida Sans Unicode"/>
            </a:endParaRPr>
          </a:p>
          <a:p>
            <a:pPr lvl="0"/>
            <a:r>
              <a:rPr lang="de-DE" sz="2000" b="1" kern="1200" dirty="0" smtClean="0">
                <a:solidFill>
                  <a:srgbClr val="C00000"/>
                </a:solidFill>
                <a:latin typeface="Lucida Sans Unicode"/>
              </a:rPr>
              <a:t>Germany</a:t>
            </a:r>
            <a:r>
              <a:rPr lang="de-DE" sz="2000" b="1" kern="1200" dirty="0" smtClean="0">
                <a:solidFill>
                  <a:srgbClr val="000000"/>
                </a:solidFill>
                <a:latin typeface="Lucida Sans Unicode"/>
              </a:rPr>
              <a:t>: Akademie 2. Lebenshälfte im Land Brandengurg e.V.</a:t>
            </a:r>
          </a:p>
          <a:p>
            <a:pPr lvl="0"/>
            <a:r>
              <a:rPr lang="en-IE" sz="2000" b="1" kern="1200" dirty="0" smtClean="0">
                <a:solidFill>
                  <a:srgbClr val="C00000"/>
                </a:solidFill>
                <a:latin typeface="Lucida Sans Unicode"/>
              </a:rPr>
              <a:t>Malta: </a:t>
            </a:r>
            <a:r>
              <a:rPr lang="en-IE" sz="2000" b="1" kern="1200" dirty="0" err="1" smtClean="0">
                <a:solidFill>
                  <a:srgbClr val="000000"/>
                </a:solidFill>
                <a:latin typeface="Lucida Sans Unicode"/>
              </a:rPr>
              <a:t>MacDAC</a:t>
            </a:r>
            <a:r>
              <a:rPr lang="en-IE" sz="2000" b="1" kern="1200" dirty="0" smtClean="0">
                <a:solidFill>
                  <a:srgbClr val="000000"/>
                </a:solidFill>
                <a:latin typeface="Lucida Sans Unicode"/>
              </a:rPr>
              <a:t> Engineering Consultancy Bureau (MECB) LTD</a:t>
            </a:r>
          </a:p>
          <a:p>
            <a:pPr lvl="0"/>
            <a:r>
              <a:rPr lang="nn-NO" sz="2000" b="1" kern="1200" dirty="0" smtClean="0">
                <a:solidFill>
                  <a:srgbClr val="C00000"/>
                </a:solidFill>
                <a:latin typeface="Lucida Sans Unicode"/>
              </a:rPr>
              <a:t>Turkey</a:t>
            </a:r>
            <a:r>
              <a:rPr lang="nn-NO" sz="2000" b="1" kern="1200" dirty="0" smtClean="0">
                <a:solidFill>
                  <a:srgbClr val="000000"/>
                </a:solidFill>
                <a:latin typeface="Lucida Sans Unicode"/>
              </a:rPr>
              <a:t>: Andirin Halk Egitimi Merkezi</a:t>
            </a:r>
          </a:p>
          <a:p>
            <a:pPr lvl="0"/>
            <a:r>
              <a:rPr lang="en-IE" sz="2000" b="1" kern="1200" dirty="0" smtClean="0">
                <a:solidFill>
                  <a:srgbClr val="C00000"/>
                </a:solidFill>
                <a:latin typeface="Lucida Sans Unicode"/>
              </a:rPr>
              <a:t>Malta: </a:t>
            </a:r>
            <a:r>
              <a:rPr lang="en-IE" sz="2000" b="1" kern="1200" dirty="0" smtClean="0">
                <a:solidFill>
                  <a:srgbClr val="000000"/>
                </a:solidFill>
                <a:latin typeface="Lucida Sans Unicode"/>
              </a:rPr>
              <a:t>Office of the College Principal, Saint Theresa College</a:t>
            </a:r>
            <a:endParaRPr lang="en-IE"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dirty="0" smtClean="0"/>
              <a:t>Objective 1</a:t>
            </a:r>
            <a:endParaRPr lang="en-US" dirty="0"/>
          </a:p>
        </p:txBody>
      </p:sp>
      <p:sp>
        <p:nvSpPr>
          <p:cNvPr id="15363" name="Rectangle 3"/>
          <p:cNvSpPr>
            <a:spLocks noGrp="1" noChangeArrowheads="1"/>
          </p:cNvSpPr>
          <p:nvPr>
            <p:ph type="body" idx="1"/>
          </p:nvPr>
        </p:nvSpPr>
        <p:spPr>
          <a:xfrm>
            <a:off x="571472" y="1571612"/>
            <a:ext cx="8258204" cy="4500594"/>
          </a:xfrm>
        </p:spPr>
        <p:txBody>
          <a:bodyPr/>
          <a:lstStyle/>
          <a:p>
            <a:r>
              <a:rPr lang="en-IE" dirty="0" smtClean="0"/>
              <a:t>To develop and share creative and innovative methods to engage learners so that they will develop the ‘key competences’ all individuals need for personal fulfilment and development, inclusion and employment. </a:t>
            </a:r>
            <a:endParaRPr lang="en-GB"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Objective 1 (</a:t>
            </a:r>
            <a:r>
              <a:rPr lang="en-IE" dirty="0" err="1" smtClean="0"/>
              <a:t>Ctd</a:t>
            </a:r>
            <a:r>
              <a:rPr lang="en-IE" dirty="0" smtClean="0"/>
              <a:t>.)</a:t>
            </a:r>
            <a:endParaRPr lang="en-IE" dirty="0"/>
          </a:p>
        </p:txBody>
      </p:sp>
      <p:sp>
        <p:nvSpPr>
          <p:cNvPr id="3" name="Content Placeholder 2"/>
          <p:cNvSpPr>
            <a:spLocks noGrp="1"/>
          </p:cNvSpPr>
          <p:nvPr>
            <p:ph idx="1"/>
          </p:nvPr>
        </p:nvSpPr>
        <p:spPr/>
        <p:txBody>
          <a:bodyPr/>
          <a:lstStyle/>
          <a:p>
            <a:pPr marL="342900" lvl="1" indent="-342900">
              <a:buFontTx/>
              <a:buChar char="•"/>
            </a:pPr>
            <a:r>
              <a:rPr lang="en-IE" dirty="0" smtClean="0"/>
              <a:t>These key competences are:</a:t>
            </a:r>
          </a:p>
          <a:p>
            <a:pPr marL="1200150" lvl="3" indent="-342900"/>
            <a:r>
              <a:rPr lang="en-IE" dirty="0" smtClean="0"/>
              <a:t>Communication in the mother tongue</a:t>
            </a:r>
          </a:p>
          <a:p>
            <a:pPr marL="1200150" lvl="3" indent="-342900"/>
            <a:r>
              <a:rPr lang="en-IE" dirty="0" smtClean="0"/>
              <a:t>Communication in foreign languages</a:t>
            </a:r>
          </a:p>
          <a:p>
            <a:pPr marL="1200150" lvl="3" indent="-342900"/>
            <a:r>
              <a:rPr lang="en-IE" dirty="0" smtClean="0"/>
              <a:t>Competences in maths, science and technology</a:t>
            </a:r>
          </a:p>
          <a:p>
            <a:pPr marL="1200150" lvl="3" indent="-342900"/>
            <a:r>
              <a:rPr lang="en-IE" dirty="0" smtClean="0"/>
              <a:t>Digital competence</a:t>
            </a:r>
          </a:p>
          <a:p>
            <a:pPr marL="1200150" lvl="3" indent="-342900"/>
            <a:r>
              <a:rPr lang="en-IE" dirty="0" smtClean="0"/>
              <a:t>Learning to learn</a:t>
            </a:r>
          </a:p>
          <a:p>
            <a:pPr marL="1200150" lvl="3" indent="-342900"/>
            <a:r>
              <a:rPr lang="en-IE" dirty="0" smtClean="0"/>
              <a:t>Interpersonal, intercultural and social competences, and civic competence</a:t>
            </a:r>
          </a:p>
          <a:p>
            <a:pPr marL="1200150" lvl="3" indent="-342900"/>
            <a:r>
              <a:rPr lang="en-IE" dirty="0" smtClean="0"/>
              <a:t>Entrepreneurship</a:t>
            </a:r>
          </a:p>
          <a:p>
            <a:pPr marL="1200150" lvl="3" indent="-342900"/>
            <a:r>
              <a:rPr lang="en-IE" dirty="0" smtClean="0"/>
              <a:t>Cultural expression</a:t>
            </a:r>
            <a:endParaRPr lang="en-IE"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Objective 2</a:t>
            </a:r>
            <a:endParaRPr lang="en-IE" dirty="0"/>
          </a:p>
        </p:txBody>
      </p:sp>
      <p:sp>
        <p:nvSpPr>
          <p:cNvPr id="3" name="Content Placeholder 2"/>
          <p:cNvSpPr>
            <a:spLocks noGrp="1"/>
          </p:cNvSpPr>
          <p:nvPr>
            <p:ph idx="1"/>
          </p:nvPr>
        </p:nvSpPr>
        <p:spPr/>
        <p:txBody>
          <a:bodyPr/>
          <a:lstStyle/>
          <a:p>
            <a:r>
              <a:rPr lang="en-IE" dirty="0" smtClean="0"/>
              <a:t>To encourage teachers to see themselves as facilitators in the learning process rather than just subject experts who disseminate knowledge</a:t>
            </a:r>
          </a:p>
          <a:p>
            <a:endParaRPr lang="en-IE"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Objective 3</a:t>
            </a:r>
            <a:endParaRPr lang="en-IE" dirty="0"/>
          </a:p>
        </p:txBody>
      </p:sp>
      <p:sp>
        <p:nvSpPr>
          <p:cNvPr id="3" name="Content Placeholder 2"/>
          <p:cNvSpPr>
            <a:spLocks noGrp="1"/>
          </p:cNvSpPr>
          <p:nvPr>
            <p:ph idx="1"/>
          </p:nvPr>
        </p:nvSpPr>
        <p:spPr/>
        <p:txBody>
          <a:bodyPr/>
          <a:lstStyle/>
          <a:p>
            <a:pPr lvl="0"/>
            <a:r>
              <a:rPr lang="en-IE" kern="1200" dirty="0" smtClean="0">
                <a:solidFill>
                  <a:srgbClr val="000000"/>
                </a:solidFill>
                <a:latin typeface="Lucida Sans Unicode"/>
              </a:rPr>
              <a:t>To encourage the development of a ‘joyful’ learning atmosphere</a:t>
            </a:r>
          </a:p>
          <a:p>
            <a:endParaRPr lang="en-IE"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Progress So Far</a:t>
            </a:r>
            <a:endParaRPr lang="en-IE" dirty="0"/>
          </a:p>
        </p:txBody>
      </p:sp>
      <p:sp>
        <p:nvSpPr>
          <p:cNvPr id="3" name="Content Placeholder 2"/>
          <p:cNvSpPr>
            <a:spLocks noGrp="1"/>
          </p:cNvSpPr>
          <p:nvPr>
            <p:ph idx="1"/>
          </p:nvPr>
        </p:nvSpPr>
        <p:spPr>
          <a:xfrm>
            <a:off x="457200" y="1556792"/>
            <a:ext cx="4474840" cy="4569371"/>
          </a:xfrm>
        </p:spPr>
        <p:txBody>
          <a:bodyPr/>
          <a:lstStyle/>
          <a:p>
            <a:r>
              <a:rPr lang="en-IE" sz="2800" dirty="0" smtClean="0"/>
              <a:t>Met in Portugal in November 2009. </a:t>
            </a:r>
          </a:p>
          <a:p>
            <a:r>
              <a:rPr lang="en-IE" sz="2800" dirty="0" smtClean="0"/>
              <a:t>This was a planning meeting to:</a:t>
            </a:r>
          </a:p>
          <a:p>
            <a:pPr lvl="2"/>
            <a:r>
              <a:rPr lang="en-IE" sz="1800" dirty="0" smtClean="0"/>
              <a:t>Team-build</a:t>
            </a:r>
          </a:p>
          <a:p>
            <a:pPr lvl="2"/>
            <a:r>
              <a:rPr lang="en-IE" sz="1800" dirty="0" smtClean="0"/>
              <a:t>Fine-tune the project</a:t>
            </a:r>
          </a:p>
          <a:p>
            <a:pPr lvl="2"/>
            <a:r>
              <a:rPr lang="en-IE" sz="1800" dirty="0" smtClean="0"/>
              <a:t>Set targets: develop a “roadmap” for the project</a:t>
            </a:r>
          </a:p>
          <a:p>
            <a:pPr lvl="2"/>
            <a:r>
              <a:rPr lang="en-IE" sz="1800" dirty="0" smtClean="0"/>
              <a:t>Quality control</a:t>
            </a:r>
          </a:p>
          <a:p>
            <a:r>
              <a:rPr lang="en-IE" sz="2800" dirty="0" smtClean="0"/>
              <a:t>Have launched website: 	</a:t>
            </a:r>
            <a:r>
              <a:rPr lang="en-IE" sz="1800" dirty="0" smtClean="0"/>
              <a:t>http://letsdoit.upol.cz</a:t>
            </a:r>
          </a:p>
          <a:p>
            <a:endParaRPr lang="en-IE" dirty="0"/>
          </a:p>
        </p:txBody>
      </p:sp>
      <p:pic>
        <p:nvPicPr>
          <p:cNvPr id="8" name="Picture 7" descr="PB079012.jpg"/>
          <p:cNvPicPr>
            <a:picLocks noChangeAspect="1"/>
          </p:cNvPicPr>
          <p:nvPr/>
        </p:nvPicPr>
        <p:blipFill>
          <a:blip r:embed="rId2" cstate="print"/>
          <a:stretch>
            <a:fillRect/>
          </a:stretch>
        </p:blipFill>
        <p:spPr>
          <a:xfrm>
            <a:off x="5076056" y="1700808"/>
            <a:ext cx="4067944" cy="304159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20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20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2000"/>
                                        <p:tgtEl>
                                          <p:spTgt spid="3">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2000"/>
                                        <p:tgtEl>
                                          <p:spTgt spid="3">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2000"/>
                                        <p:tgtEl>
                                          <p:spTgt spid="3">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8"/>
                                        </p:tgtEl>
                                        <p:attrNameLst>
                                          <p:attrName>style.visibility</p:attrName>
                                        </p:attrNameLst>
                                      </p:cBhvr>
                                      <p:to>
                                        <p:strVal val="visible"/>
                                      </p:to>
                                    </p:set>
                                    <p:anim calcmode="lin" valueType="num">
                                      <p:cBhvr additive="base">
                                        <p:cTn id="34" dur="500" fill="hold"/>
                                        <p:tgtEl>
                                          <p:spTgt spid="8"/>
                                        </p:tgtEl>
                                        <p:attrNameLst>
                                          <p:attrName>ppt_x</p:attrName>
                                        </p:attrNameLst>
                                      </p:cBhvr>
                                      <p:tavLst>
                                        <p:tav tm="0">
                                          <p:val>
                                            <p:strVal val="#ppt_x"/>
                                          </p:val>
                                        </p:tav>
                                        <p:tav tm="100000">
                                          <p:val>
                                            <p:strVal val="#ppt_x"/>
                                          </p:val>
                                        </p:tav>
                                      </p:tavLst>
                                    </p:anim>
                                    <p:anim calcmode="lin" valueType="num">
                                      <p:cBhvr additive="base">
                                        <p:cTn id="35"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Workshops</a:t>
            </a:r>
            <a:endParaRPr lang="en-IE" dirty="0"/>
          </a:p>
        </p:txBody>
      </p:sp>
      <p:graphicFrame>
        <p:nvGraphicFramePr>
          <p:cNvPr id="7" name="Content Placeholder 6"/>
          <p:cNvGraphicFramePr>
            <a:graphicFrameLocks noGrp="1"/>
          </p:cNvGraphicFramePr>
          <p:nvPr>
            <p:ph idx="1"/>
          </p:nvPr>
        </p:nvGraphicFramePr>
        <p:xfrm>
          <a:off x="457200" y="1628800"/>
          <a:ext cx="8229600" cy="4608512"/>
        </p:xfrm>
        <a:graphic>
          <a:graphicData uri="http://schemas.openxmlformats.org/drawingml/2006/table">
            <a:tbl>
              <a:tblPr firstRow="1" bandRow="1">
                <a:tableStyleId>{5C22544A-7EE6-4342-B048-85BDC9FD1C3A}</a:tableStyleId>
              </a:tblPr>
              <a:tblGrid>
                <a:gridCol w="2743200"/>
                <a:gridCol w="2743200"/>
                <a:gridCol w="2743200"/>
              </a:tblGrid>
              <a:tr h="368681">
                <a:tc>
                  <a:txBody>
                    <a:bodyPr/>
                    <a:lstStyle/>
                    <a:p>
                      <a:r>
                        <a:rPr lang="en-IE" dirty="0" smtClean="0"/>
                        <a:t>Location</a:t>
                      </a:r>
                      <a:endParaRPr lang="en-IE" dirty="0"/>
                    </a:p>
                  </a:txBody>
                  <a:tcPr/>
                </a:tc>
                <a:tc>
                  <a:txBody>
                    <a:bodyPr/>
                    <a:lstStyle/>
                    <a:p>
                      <a:r>
                        <a:rPr lang="en-IE" dirty="0" smtClean="0"/>
                        <a:t>Date</a:t>
                      </a:r>
                      <a:endParaRPr lang="en-IE" dirty="0"/>
                    </a:p>
                  </a:txBody>
                  <a:tcPr/>
                </a:tc>
                <a:tc>
                  <a:txBody>
                    <a:bodyPr/>
                    <a:lstStyle/>
                    <a:p>
                      <a:r>
                        <a:rPr lang="en-IE" dirty="0" smtClean="0"/>
                        <a:t>Focus</a:t>
                      </a:r>
                      <a:endParaRPr lang="en-IE" dirty="0"/>
                    </a:p>
                  </a:txBody>
                  <a:tcPr/>
                </a:tc>
              </a:tr>
              <a:tr h="645192">
                <a:tc>
                  <a:txBody>
                    <a:bodyPr/>
                    <a:lstStyle/>
                    <a:p>
                      <a:r>
                        <a:rPr lang="en-IE" dirty="0" smtClean="0"/>
                        <a:t>Malta </a:t>
                      </a:r>
                      <a:endParaRPr lang="en-IE" dirty="0"/>
                    </a:p>
                  </a:txBody>
                  <a:tcPr/>
                </a:tc>
                <a:tc>
                  <a:txBody>
                    <a:bodyPr/>
                    <a:lstStyle/>
                    <a:p>
                      <a:r>
                        <a:rPr lang="en-IE" dirty="0" smtClean="0"/>
                        <a:t>April</a:t>
                      </a:r>
                      <a:r>
                        <a:rPr lang="en-IE" baseline="0" dirty="0" smtClean="0"/>
                        <a:t> 2011</a:t>
                      </a:r>
                      <a:endParaRPr lang="en-IE" dirty="0"/>
                    </a:p>
                  </a:txBody>
                  <a:tcPr/>
                </a:tc>
                <a:tc>
                  <a:txBody>
                    <a:bodyPr/>
                    <a:lstStyle/>
                    <a:p>
                      <a:pPr>
                        <a:buFont typeface="Arial" pitchFamily="34" charset="0"/>
                        <a:buChar char="•"/>
                      </a:pPr>
                      <a:r>
                        <a:rPr lang="en-IE" dirty="0" smtClean="0"/>
                        <a:t>Digital</a:t>
                      </a:r>
                      <a:r>
                        <a:rPr lang="en-IE" baseline="0" dirty="0" smtClean="0"/>
                        <a:t> skills,</a:t>
                      </a:r>
                    </a:p>
                    <a:p>
                      <a:pPr>
                        <a:buFont typeface="Arial" pitchFamily="34" charset="0"/>
                        <a:buChar char="•"/>
                      </a:pPr>
                      <a:r>
                        <a:rPr lang="en-IE" baseline="0" dirty="0" smtClean="0"/>
                        <a:t>Entrepreneurship</a:t>
                      </a:r>
                      <a:endParaRPr lang="en-IE" dirty="0"/>
                    </a:p>
                  </a:txBody>
                  <a:tcPr/>
                </a:tc>
              </a:tr>
              <a:tr h="645192">
                <a:tc>
                  <a:txBody>
                    <a:bodyPr/>
                    <a:lstStyle/>
                    <a:p>
                      <a:r>
                        <a:rPr lang="en-IE" dirty="0" smtClean="0"/>
                        <a:t>Czech Republic</a:t>
                      </a:r>
                      <a:endParaRPr lang="en-IE" dirty="0"/>
                    </a:p>
                  </a:txBody>
                  <a:tcPr/>
                </a:tc>
                <a:tc>
                  <a:txBody>
                    <a:bodyPr/>
                    <a:lstStyle/>
                    <a:p>
                      <a:r>
                        <a:rPr lang="en-IE" dirty="0" smtClean="0"/>
                        <a:t>October 2010</a:t>
                      </a:r>
                      <a:endParaRPr lang="en-IE" dirty="0"/>
                    </a:p>
                  </a:txBody>
                  <a:tcPr/>
                </a:tc>
                <a:tc>
                  <a:txBody>
                    <a:bodyPr/>
                    <a:lstStyle/>
                    <a:p>
                      <a:pPr>
                        <a:buFont typeface="Arial" pitchFamily="34" charset="0"/>
                        <a:buChar char="•"/>
                      </a:pPr>
                      <a:r>
                        <a:rPr kumimoji="0" lang="en-IE" sz="1800" kern="1200" dirty="0" smtClean="0">
                          <a:solidFill>
                            <a:schemeClr val="dk1"/>
                          </a:solidFill>
                          <a:latin typeface="+mn-lt"/>
                          <a:ea typeface="+mn-ea"/>
                          <a:cs typeface="+mn-cs"/>
                        </a:rPr>
                        <a:t>Competences in maths, science and technology</a:t>
                      </a:r>
                      <a:endParaRPr lang="en-IE" dirty="0"/>
                    </a:p>
                  </a:txBody>
                  <a:tcPr/>
                </a:tc>
              </a:tr>
              <a:tr h="921702">
                <a:tc>
                  <a:txBody>
                    <a:bodyPr/>
                    <a:lstStyle/>
                    <a:p>
                      <a:r>
                        <a:rPr lang="en-IE" dirty="0" smtClean="0"/>
                        <a:t>Romania</a:t>
                      </a:r>
                      <a:endParaRPr lang="en-IE" dirty="0"/>
                    </a:p>
                  </a:txBody>
                  <a:tcPr/>
                </a:tc>
                <a:tc>
                  <a:txBody>
                    <a:bodyPr/>
                    <a:lstStyle/>
                    <a:p>
                      <a:r>
                        <a:rPr lang="en-IE" dirty="0" smtClean="0"/>
                        <a:t>March 2011</a:t>
                      </a:r>
                      <a:endParaRPr lang="en-IE" dirty="0"/>
                    </a:p>
                  </a:txBody>
                  <a:tcPr/>
                </a:tc>
                <a:tc>
                  <a:txBody>
                    <a:bodyPr/>
                    <a:lstStyle/>
                    <a:p>
                      <a:pPr>
                        <a:buFont typeface="Arial" pitchFamily="34" charset="0"/>
                        <a:buChar char="•"/>
                      </a:pPr>
                      <a:r>
                        <a:rPr kumimoji="0" lang="en-IE" sz="1800" kern="1200" dirty="0" smtClean="0">
                          <a:solidFill>
                            <a:schemeClr val="dk1"/>
                          </a:solidFill>
                          <a:latin typeface="+mn-lt"/>
                          <a:ea typeface="+mn-ea"/>
                          <a:cs typeface="+mn-cs"/>
                        </a:rPr>
                        <a:t>Digital Skills </a:t>
                      </a:r>
                    </a:p>
                    <a:p>
                      <a:pPr>
                        <a:buFont typeface="Arial" pitchFamily="34" charset="0"/>
                        <a:buChar char="•"/>
                      </a:pPr>
                      <a:r>
                        <a:rPr kumimoji="0" lang="en-IE" sz="1800" kern="1200" dirty="0" smtClean="0">
                          <a:solidFill>
                            <a:schemeClr val="dk1"/>
                          </a:solidFill>
                          <a:latin typeface="+mn-lt"/>
                          <a:ea typeface="+mn-ea"/>
                          <a:cs typeface="+mn-cs"/>
                        </a:rPr>
                        <a:t>Learning to Learn </a:t>
                      </a:r>
                    </a:p>
                    <a:p>
                      <a:pPr>
                        <a:buFont typeface="Arial" pitchFamily="34" charset="0"/>
                        <a:buChar char="•"/>
                      </a:pPr>
                      <a:r>
                        <a:rPr kumimoji="0" lang="en-IE" sz="1800" kern="1200" dirty="0" smtClean="0">
                          <a:solidFill>
                            <a:schemeClr val="dk1"/>
                          </a:solidFill>
                          <a:latin typeface="+mn-lt"/>
                          <a:ea typeface="+mn-ea"/>
                          <a:cs typeface="+mn-cs"/>
                        </a:rPr>
                        <a:t>Foreign Languages</a:t>
                      </a:r>
                      <a:endParaRPr lang="en-IE" dirty="0"/>
                    </a:p>
                  </a:txBody>
                  <a:tcPr/>
                </a:tc>
              </a:tr>
              <a:tr h="2027745">
                <a:tc>
                  <a:txBody>
                    <a:bodyPr/>
                    <a:lstStyle/>
                    <a:p>
                      <a:r>
                        <a:rPr lang="en-IE" dirty="0" smtClean="0"/>
                        <a:t>Ireland</a:t>
                      </a:r>
                      <a:endParaRPr lang="en-IE" dirty="0"/>
                    </a:p>
                  </a:txBody>
                  <a:tcPr/>
                </a:tc>
                <a:tc>
                  <a:txBody>
                    <a:bodyPr/>
                    <a:lstStyle/>
                    <a:p>
                      <a:r>
                        <a:rPr lang="en-IE" dirty="0" smtClean="0"/>
                        <a:t>June</a:t>
                      </a:r>
                      <a:r>
                        <a:rPr lang="en-IE" baseline="0" dirty="0" smtClean="0"/>
                        <a:t> 2011</a:t>
                      </a:r>
                      <a:endParaRPr lang="en-IE" dirty="0"/>
                    </a:p>
                  </a:txBody>
                  <a:tcPr/>
                </a:tc>
                <a:tc>
                  <a:txBody>
                    <a:bodyPr/>
                    <a:lstStyle/>
                    <a:p>
                      <a:pPr>
                        <a:buFont typeface="Arial" pitchFamily="34" charset="0"/>
                        <a:buChar char="•"/>
                      </a:pPr>
                      <a:r>
                        <a:rPr kumimoji="0" lang="en-IE" sz="1800" kern="1200" dirty="0" smtClean="0">
                          <a:solidFill>
                            <a:schemeClr val="dk1"/>
                          </a:solidFill>
                          <a:latin typeface="+mn-lt"/>
                          <a:ea typeface="+mn-ea"/>
                          <a:cs typeface="+mn-cs"/>
                        </a:rPr>
                        <a:t>Interpersonal, intercultural and social competences, and civic competence</a:t>
                      </a:r>
                    </a:p>
                    <a:p>
                      <a:pPr>
                        <a:buFont typeface="Arial" pitchFamily="34" charset="0"/>
                        <a:buChar char="•"/>
                      </a:pPr>
                      <a:r>
                        <a:rPr kumimoji="0" lang="en-IE" sz="1800" kern="1200" dirty="0" smtClean="0">
                          <a:solidFill>
                            <a:schemeClr val="dk1"/>
                          </a:solidFill>
                          <a:latin typeface="+mn-lt"/>
                          <a:ea typeface="+mn-ea"/>
                          <a:cs typeface="+mn-cs"/>
                        </a:rPr>
                        <a:t>Communication in the mother tongue</a:t>
                      </a:r>
                      <a:br>
                        <a:rPr kumimoji="0" lang="en-IE" sz="1800" kern="1200" dirty="0" smtClean="0">
                          <a:solidFill>
                            <a:schemeClr val="dk1"/>
                          </a:solidFill>
                          <a:latin typeface="+mn-lt"/>
                          <a:ea typeface="+mn-ea"/>
                          <a:cs typeface="+mn-cs"/>
                        </a:rPr>
                      </a:br>
                      <a:endParaRPr lang="en-IE" dirty="0"/>
                    </a:p>
                  </a:txBody>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Student presentation">
  <a:themeElements>
    <a:clrScheme name="113_StudentPresentationTemplate_DesignReviewe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13_StudentPresentationTemplate_DesignReviewed">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13_StudentPresentationTemplate_DesignReviewe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13_StudentPresentationTemplate_DesignReviewe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13_StudentPresentationTemplate_DesignReviewe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13_StudentPresentationTemplate_DesignReviewe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13_StudentPresentationTemplate_DesignReviewe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13_StudentPresentationTemplate_DesignReviewe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13_StudentPresentationTemplate_DesignReviewed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13_StudentPresentationTemplate_DesignReviewe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13_StudentPresentationTemplate_DesignReviewe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13_StudentPresentationTemplate_DesignReviewe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13_StudentPresentationTemplate_DesignReviewe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13_StudentPresentationTemplate_DesignReviewe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Student presentation</Template>
  <TotalTime>256</TotalTime>
  <Words>260</Words>
  <Application>Microsoft Office PowerPoint</Application>
  <PresentationFormat>On-screen Show (4:3)</PresentationFormat>
  <Paragraphs>66</Paragraphs>
  <Slides>10</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2" baseType="lpstr">
      <vt:lpstr>Student presentation</vt:lpstr>
      <vt:lpstr>Clip</vt:lpstr>
      <vt:lpstr>PowerPoint Presentation</vt:lpstr>
      <vt:lpstr>Background to Project</vt:lpstr>
      <vt:lpstr>The Partners</vt:lpstr>
      <vt:lpstr>Objective 1</vt:lpstr>
      <vt:lpstr>Objective 1 (Ctd.)</vt:lpstr>
      <vt:lpstr>Objective 2</vt:lpstr>
      <vt:lpstr>Objective 3</vt:lpstr>
      <vt:lpstr>Progress So Far</vt:lpstr>
      <vt:lpstr>Workshops</vt:lpstr>
      <vt:lpstr>Questions &amp;  Discussion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J. C. Borg</dc:creator>
  <cp:lastModifiedBy>student1</cp:lastModifiedBy>
  <cp:revision>27</cp:revision>
  <dcterms:created xsi:type="dcterms:W3CDTF">2009-04-06T13:19:29Z</dcterms:created>
  <dcterms:modified xsi:type="dcterms:W3CDTF">2011-07-01T09:19:28Z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TC011424121033</vt:lpwstr>
  </property>
</Properties>
</file>