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7" r:id="rId2"/>
    <p:sldId id="267" r:id="rId3"/>
    <p:sldId id="291" r:id="rId4"/>
    <p:sldId id="270" r:id="rId5"/>
    <p:sldId id="288" r:id="rId6"/>
    <p:sldId id="289" r:id="rId7"/>
    <p:sldId id="290" r:id="rId8"/>
    <p:sldId id="292" r:id="rId9"/>
    <p:sldId id="294" r:id="rId10"/>
    <p:sldId id="302" r:id="rId11"/>
    <p:sldId id="303" r:id="rId12"/>
    <p:sldId id="304" r:id="rId13"/>
    <p:sldId id="305" r:id="rId14"/>
    <p:sldId id="306" r:id="rId15"/>
    <p:sldId id="307" r:id="rId16"/>
    <p:sldId id="308" r:id="rId17"/>
    <p:sldId id="310" r:id="rId18"/>
    <p:sldId id="311" r:id="rId19"/>
    <p:sldId id="312" r:id="rId20"/>
    <p:sldId id="265"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00FF"/>
    <a:srgbClr val="660033"/>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717" autoAdjust="0"/>
  </p:normalViewPr>
  <p:slideViewPr>
    <p:cSldViewPr>
      <p:cViewPr varScale="1">
        <p:scale>
          <a:sx n="102" d="100"/>
          <a:sy n="102" d="100"/>
        </p:scale>
        <p:origin x="-24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8" d="100"/>
          <a:sy n="48" d="100"/>
        </p:scale>
        <p:origin x="-172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evin%20H\Dropbox\Final%20Book\Questionnaires\Analysis%20of%20Questionnaire.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Kevin%20H\Dropbox\Final%20Book\Questionnaires\Analysis%20of%20Questionnaire.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Kevin%20H\Dropbox\Final%20Book\Questionnaires\Analysis%20of%20Questionnaire.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Kevin%20H\Dropbox\Final%20Book\Questionnaires\Analysis%20of%20teachr%20questionnaire.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invertIfNegative val="0"/>
          <c:cat>
            <c:strRef>
              <c:f>'Part 1'!$A$1:$A$10</c:f>
              <c:strCache>
                <c:ptCount val="10"/>
                <c:pt idx="0">
                  <c:v>1. How good was the help staff gave you in the first few weeks of your course?</c:v>
                </c:pt>
                <c:pt idx="1">
                  <c:v>2. How good is the help staff give now on your course?</c:v>
                </c:pt>
                <c:pt idx="2">
                  <c:v>3. How good was the information you were given when you were choosing your course?</c:v>
                </c:pt>
                <c:pt idx="3">
                  <c:v>4. How good is the respect you receive from learning staff?</c:v>
                </c:pt>
                <c:pt idx="4">
                  <c:v>5. How good is the advice you have been given about what you can do after this course?</c:v>
                </c:pt>
                <c:pt idx="5">
                  <c:v>6. How good is the support you get on this course?</c:v>
                </c:pt>
                <c:pt idx="6">
                  <c:v>7. How good is your course provider at listening to the views of learners?</c:v>
                </c:pt>
                <c:pt idx="7">
                  <c:v>8. How good is your course provider at acting on these views?</c:v>
                </c:pt>
                <c:pt idx="8">
                  <c:v>9. Overall, how good do you think your course is?</c:v>
                </c:pt>
                <c:pt idx="9">
                  <c:v>10. How good do you rate the way of teaching/learning on this course?</c:v>
                </c:pt>
              </c:strCache>
            </c:strRef>
          </c:cat>
          <c:val>
            <c:numRef>
              <c:f>'Part 1'!$AN$1:$AN$10</c:f>
              <c:numCache>
                <c:formatCode>_(* #,##0.00_);_(* \(#,##0.00\);_(* "-"??_);_(@_)</c:formatCode>
                <c:ptCount val="10"/>
                <c:pt idx="0">
                  <c:v>4.2372881355932206</c:v>
                </c:pt>
                <c:pt idx="1">
                  <c:v>4.3389830508474576</c:v>
                </c:pt>
                <c:pt idx="2">
                  <c:v>4.0338983050847457</c:v>
                </c:pt>
                <c:pt idx="3">
                  <c:v>4.4406779661016946</c:v>
                </c:pt>
                <c:pt idx="4">
                  <c:v>4.0677966101694913</c:v>
                </c:pt>
                <c:pt idx="5">
                  <c:v>4.1186440677966099</c:v>
                </c:pt>
                <c:pt idx="6">
                  <c:v>3.8813559322033897</c:v>
                </c:pt>
                <c:pt idx="7">
                  <c:v>4.0508474576271185</c:v>
                </c:pt>
                <c:pt idx="8">
                  <c:v>4.2881355932203391</c:v>
                </c:pt>
                <c:pt idx="9">
                  <c:v>4.4406779661016946</c:v>
                </c:pt>
              </c:numCache>
            </c:numRef>
          </c:val>
        </c:ser>
        <c:dLbls>
          <c:showLegendKey val="0"/>
          <c:showVal val="0"/>
          <c:showCatName val="0"/>
          <c:showSerName val="0"/>
          <c:showPercent val="0"/>
          <c:showBubbleSize val="0"/>
        </c:dLbls>
        <c:gapWidth val="150"/>
        <c:shape val="box"/>
        <c:axId val="149528576"/>
        <c:axId val="149530112"/>
        <c:axId val="0"/>
      </c:bar3DChart>
      <c:catAx>
        <c:axId val="149528576"/>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149530112"/>
        <c:crosses val="autoZero"/>
        <c:auto val="1"/>
        <c:lblAlgn val="ctr"/>
        <c:lblOffset val="100"/>
        <c:noMultiLvlLbl val="0"/>
      </c:catAx>
      <c:valAx>
        <c:axId val="149530112"/>
        <c:scaling>
          <c:orientation val="minMax"/>
        </c:scaling>
        <c:delete val="0"/>
        <c:axPos val="l"/>
        <c:majorGridlines/>
        <c:numFmt formatCode="_(* #,##0.00_);_(* \(#,##0.00\);_(* &quot;-&quot;??_);_(@_)" sourceLinked="1"/>
        <c:majorTickMark val="out"/>
        <c:minorTickMark val="none"/>
        <c:tickLblPos val="nextTo"/>
        <c:crossAx val="149528576"/>
        <c:crosses val="autoZero"/>
        <c:crossBetween val="between"/>
      </c:valAx>
      <c:spPr>
        <a:noFill/>
        <a:ln w="25400">
          <a:noFill/>
        </a:ln>
      </c:spPr>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invertIfNegative val="0"/>
          <c:dLbls>
            <c:showLegendKey val="0"/>
            <c:showVal val="1"/>
            <c:showCatName val="0"/>
            <c:showSerName val="0"/>
            <c:showPercent val="0"/>
            <c:showBubbleSize val="0"/>
            <c:showLeaderLines val="0"/>
          </c:dLbls>
          <c:cat>
            <c:strRef>
              <c:f>'Part 2'!$B$1:$F$1</c:f>
              <c:strCache>
                <c:ptCount val="5"/>
                <c:pt idx="0">
                  <c:v>Poor Teaching Methods</c:v>
                </c:pt>
                <c:pt idx="1">
                  <c:v>Bad experience previously at school</c:v>
                </c:pt>
                <c:pt idx="2">
                  <c:v>Difficult to balance course and life commitments</c:v>
                </c:pt>
                <c:pt idx="3">
                  <c:v>The teacher doesn't make the subject matter interesting</c:v>
                </c:pt>
                <c:pt idx="4">
                  <c:v>The content of the course is not what I expected</c:v>
                </c:pt>
              </c:strCache>
            </c:strRef>
          </c:cat>
          <c:val>
            <c:numRef>
              <c:f>'Part 2'!$B$22:$F$22</c:f>
              <c:numCache>
                <c:formatCode>0%</c:formatCode>
                <c:ptCount val="5"/>
                <c:pt idx="0">
                  <c:v>9.0909090909090912E-2</c:v>
                </c:pt>
                <c:pt idx="1">
                  <c:v>0.27272727272727271</c:v>
                </c:pt>
                <c:pt idx="2">
                  <c:v>0.40259740259740262</c:v>
                </c:pt>
                <c:pt idx="3">
                  <c:v>0.15584415584415584</c:v>
                </c:pt>
                <c:pt idx="4">
                  <c:v>7.792207792207792E-2</c:v>
                </c:pt>
              </c:numCache>
            </c:numRef>
          </c:val>
        </c:ser>
        <c:dLbls>
          <c:showLegendKey val="0"/>
          <c:showVal val="0"/>
          <c:showCatName val="0"/>
          <c:showSerName val="0"/>
          <c:showPercent val="0"/>
          <c:showBubbleSize val="0"/>
        </c:dLbls>
        <c:gapWidth val="150"/>
        <c:shape val="box"/>
        <c:axId val="149547648"/>
        <c:axId val="149692800"/>
        <c:axId val="0"/>
      </c:bar3DChart>
      <c:catAx>
        <c:axId val="149547648"/>
        <c:scaling>
          <c:orientation val="minMax"/>
        </c:scaling>
        <c:delete val="0"/>
        <c:axPos val="b"/>
        <c:numFmt formatCode="General" sourceLinked="1"/>
        <c:majorTickMark val="out"/>
        <c:minorTickMark val="none"/>
        <c:tickLblPos val="nextTo"/>
        <c:crossAx val="149692800"/>
        <c:crosses val="autoZero"/>
        <c:auto val="1"/>
        <c:lblAlgn val="ctr"/>
        <c:lblOffset val="100"/>
        <c:noMultiLvlLbl val="0"/>
      </c:catAx>
      <c:valAx>
        <c:axId val="149692800"/>
        <c:scaling>
          <c:orientation val="minMax"/>
        </c:scaling>
        <c:delete val="0"/>
        <c:axPos val="l"/>
        <c:majorGridlines/>
        <c:numFmt formatCode="0%" sourceLinked="1"/>
        <c:majorTickMark val="out"/>
        <c:minorTickMark val="none"/>
        <c:tickLblPos val="nextTo"/>
        <c:crossAx val="149547648"/>
        <c:crosses val="autoZero"/>
        <c:crossBetween val="between"/>
      </c:valAx>
      <c:spPr>
        <a:noFill/>
        <a:ln w="25400">
          <a:noFill/>
        </a:ln>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invertIfNegative val="0"/>
          <c:dLbls>
            <c:showLegendKey val="0"/>
            <c:showVal val="1"/>
            <c:showCatName val="0"/>
            <c:showSerName val="0"/>
            <c:showPercent val="0"/>
            <c:showBubbleSize val="0"/>
            <c:showLeaderLines val="0"/>
          </c:dLbls>
          <c:cat>
            <c:strRef>
              <c:f>'Part 3'!$A$1:$A$7</c:f>
              <c:strCache>
                <c:ptCount val="7"/>
                <c:pt idx="0">
                  <c:v>Lecture- based teaching</c:v>
                </c:pt>
                <c:pt idx="1">
                  <c:v>Role playing</c:v>
                </c:pt>
                <c:pt idx="2">
                  <c:v>Project work</c:v>
                </c:pt>
                <c:pt idx="3">
                  <c:v>Group discussion</c:v>
                </c:pt>
                <c:pt idx="4">
                  <c:v>Case studies</c:v>
                </c:pt>
                <c:pt idx="5">
                  <c:v>Question and Answer type classes</c:v>
                </c:pt>
                <c:pt idx="6">
                  <c:v>Audio visual materials </c:v>
                </c:pt>
              </c:strCache>
            </c:strRef>
          </c:cat>
          <c:val>
            <c:numRef>
              <c:f>'Part 3'!$L$1:$L$7</c:f>
              <c:numCache>
                <c:formatCode>0%</c:formatCode>
                <c:ptCount val="7"/>
                <c:pt idx="0">
                  <c:v>3.7974683544303799E-2</c:v>
                </c:pt>
                <c:pt idx="1">
                  <c:v>0.11392405063291139</c:v>
                </c:pt>
                <c:pt idx="2">
                  <c:v>0.17721518987341772</c:v>
                </c:pt>
                <c:pt idx="3">
                  <c:v>0.17721518987341772</c:v>
                </c:pt>
                <c:pt idx="4">
                  <c:v>6.3291139240506333E-2</c:v>
                </c:pt>
                <c:pt idx="5">
                  <c:v>0.20253164556962025</c:v>
                </c:pt>
                <c:pt idx="6">
                  <c:v>0.22784810126582278</c:v>
                </c:pt>
              </c:numCache>
            </c:numRef>
          </c:val>
        </c:ser>
        <c:dLbls>
          <c:showLegendKey val="0"/>
          <c:showVal val="0"/>
          <c:showCatName val="0"/>
          <c:showSerName val="0"/>
          <c:showPercent val="0"/>
          <c:showBubbleSize val="0"/>
        </c:dLbls>
        <c:gapWidth val="150"/>
        <c:shape val="box"/>
        <c:axId val="149701760"/>
        <c:axId val="149703296"/>
        <c:axId val="0"/>
      </c:bar3DChart>
      <c:catAx>
        <c:axId val="149701760"/>
        <c:scaling>
          <c:orientation val="minMax"/>
        </c:scaling>
        <c:delete val="0"/>
        <c:axPos val="b"/>
        <c:numFmt formatCode="General" sourceLinked="1"/>
        <c:majorTickMark val="out"/>
        <c:minorTickMark val="none"/>
        <c:tickLblPos val="nextTo"/>
        <c:crossAx val="149703296"/>
        <c:crosses val="autoZero"/>
        <c:auto val="1"/>
        <c:lblAlgn val="ctr"/>
        <c:lblOffset val="100"/>
        <c:noMultiLvlLbl val="0"/>
      </c:catAx>
      <c:valAx>
        <c:axId val="149703296"/>
        <c:scaling>
          <c:orientation val="minMax"/>
        </c:scaling>
        <c:delete val="0"/>
        <c:axPos val="l"/>
        <c:majorGridlines/>
        <c:numFmt formatCode="0%" sourceLinked="1"/>
        <c:majorTickMark val="out"/>
        <c:minorTickMark val="none"/>
        <c:tickLblPos val="nextTo"/>
        <c:crossAx val="149701760"/>
        <c:crosses val="autoZero"/>
        <c:crossBetween val="between"/>
      </c:valAx>
      <c:spPr>
        <a:noFill/>
        <a:ln w="25400">
          <a:noFill/>
        </a:ln>
      </c:spPr>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invertIfNegative val="0"/>
          <c:dLbls>
            <c:showLegendKey val="0"/>
            <c:showVal val="1"/>
            <c:showCatName val="0"/>
            <c:showSerName val="0"/>
            <c:showPercent val="0"/>
            <c:showBubbleSize val="0"/>
            <c:showLeaderLines val="0"/>
          </c:dLbls>
          <c:cat>
            <c:strRef>
              <c:f>'Question 3'!$A$1:$A$5</c:f>
              <c:strCache>
                <c:ptCount val="5"/>
                <c:pt idx="0">
                  <c:v>Lectures</c:v>
                </c:pt>
                <c:pt idx="1">
                  <c:v>Reading from Text Books</c:v>
                </c:pt>
                <c:pt idx="2">
                  <c:v>Group Work</c:v>
                </c:pt>
                <c:pt idx="3">
                  <c:v>Questions and answers</c:v>
                </c:pt>
                <c:pt idx="4">
                  <c:v>Projects</c:v>
                </c:pt>
              </c:strCache>
            </c:strRef>
          </c:cat>
          <c:val>
            <c:numRef>
              <c:f>'Question 3'!$N$1:$N$5</c:f>
              <c:numCache>
                <c:formatCode>0.00</c:formatCode>
                <c:ptCount val="5"/>
                <c:pt idx="0">
                  <c:v>3.5294117647058822</c:v>
                </c:pt>
                <c:pt idx="1">
                  <c:v>3.5882352941176472</c:v>
                </c:pt>
                <c:pt idx="2">
                  <c:v>4.4705882352941178</c:v>
                </c:pt>
                <c:pt idx="3">
                  <c:v>4.4117647058823533</c:v>
                </c:pt>
                <c:pt idx="4">
                  <c:v>4.3529411764705879</c:v>
                </c:pt>
              </c:numCache>
            </c:numRef>
          </c:val>
        </c:ser>
        <c:dLbls>
          <c:showLegendKey val="0"/>
          <c:showVal val="0"/>
          <c:showCatName val="0"/>
          <c:showSerName val="0"/>
          <c:showPercent val="0"/>
          <c:showBubbleSize val="0"/>
        </c:dLbls>
        <c:gapWidth val="150"/>
        <c:shape val="box"/>
        <c:axId val="149740928"/>
        <c:axId val="150049920"/>
        <c:axId val="0"/>
      </c:bar3DChart>
      <c:catAx>
        <c:axId val="149740928"/>
        <c:scaling>
          <c:orientation val="minMax"/>
        </c:scaling>
        <c:delete val="0"/>
        <c:axPos val="b"/>
        <c:numFmt formatCode="General" sourceLinked="1"/>
        <c:majorTickMark val="out"/>
        <c:minorTickMark val="none"/>
        <c:tickLblPos val="nextTo"/>
        <c:crossAx val="150049920"/>
        <c:crosses val="autoZero"/>
        <c:auto val="1"/>
        <c:lblAlgn val="ctr"/>
        <c:lblOffset val="100"/>
        <c:noMultiLvlLbl val="0"/>
      </c:catAx>
      <c:valAx>
        <c:axId val="150049920"/>
        <c:scaling>
          <c:orientation val="minMax"/>
        </c:scaling>
        <c:delete val="0"/>
        <c:axPos val="l"/>
        <c:majorGridlines/>
        <c:numFmt formatCode="0.00" sourceLinked="1"/>
        <c:majorTickMark val="out"/>
        <c:minorTickMark val="none"/>
        <c:tickLblPos val="nextTo"/>
        <c:crossAx val="149740928"/>
        <c:crosses val="autoZero"/>
        <c:crossBetween val="between"/>
      </c:valAx>
      <c:spPr>
        <a:noFill/>
        <a:ln w="25400">
          <a:noFill/>
        </a:ln>
      </c:spPr>
    </c:plotArea>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494F5B-4471-4A79-9DA1-116CA451A581}" type="doc">
      <dgm:prSet loTypeId="urn:microsoft.com/office/officeart/2005/8/layout/hProcess7#1" loCatId="process" qsTypeId="urn:microsoft.com/office/officeart/2005/8/quickstyle/simple1" qsCatId="simple" csTypeId="urn:microsoft.com/office/officeart/2005/8/colors/accent1_2" csCatId="accent1" phldr="1"/>
      <dgm:spPr/>
      <dgm:t>
        <a:bodyPr/>
        <a:lstStyle/>
        <a:p>
          <a:endParaRPr lang="en-US"/>
        </a:p>
      </dgm:t>
    </dgm:pt>
    <dgm:pt modelId="{A406C533-86D7-4CD1-921B-8606A694D857}">
      <dgm:prSet phldrT="[Text]"/>
      <dgm:spPr>
        <a:solidFill>
          <a:schemeClr val="accent3">
            <a:lumMod val="50000"/>
          </a:schemeClr>
        </a:solidFill>
      </dgm:spPr>
      <dgm:t>
        <a:bodyPr/>
        <a:lstStyle/>
        <a:p>
          <a:r>
            <a:rPr lang="en-IE" dirty="0" smtClean="0">
              <a:solidFill>
                <a:srgbClr val="92D050"/>
              </a:solidFill>
            </a:rPr>
            <a:t>Adult Learners have Needs:</a:t>
          </a:r>
          <a:endParaRPr lang="en-US" dirty="0">
            <a:solidFill>
              <a:srgbClr val="92D050"/>
            </a:solidFill>
          </a:endParaRPr>
        </a:p>
      </dgm:t>
    </dgm:pt>
    <dgm:pt modelId="{A7DF3D88-CAD0-4C7A-916C-EB6AB32C2E45}" type="parTrans" cxnId="{FC60266C-C6F3-4D84-8A4B-0A2E2A9D4132}">
      <dgm:prSet/>
      <dgm:spPr/>
      <dgm:t>
        <a:bodyPr/>
        <a:lstStyle/>
        <a:p>
          <a:endParaRPr lang="en-US"/>
        </a:p>
      </dgm:t>
    </dgm:pt>
    <dgm:pt modelId="{1D244DEE-2FB0-4B39-B5A3-62910045A444}" type="sibTrans" cxnId="{FC60266C-C6F3-4D84-8A4B-0A2E2A9D4132}">
      <dgm:prSet/>
      <dgm:spPr/>
      <dgm:t>
        <a:bodyPr/>
        <a:lstStyle/>
        <a:p>
          <a:endParaRPr lang="en-US"/>
        </a:p>
      </dgm:t>
    </dgm:pt>
    <dgm:pt modelId="{2AE1F23C-D4E9-47DB-ACC3-8F28B82B270E}">
      <dgm:prSet phldrT="[Text]"/>
      <dgm:spPr/>
      <dgm:t>
        <a:bodyPr/>
        <a:lstStyle/>
        <a:p>
          <a:r>
            <a:rPr lang="en-IE" dirty="0" smtClean="0"/>
            <a:t/>
          </a:r>
          <a:br>
            <a:rPr lang="en-IE" dirty="0" smtClean="0"/>
          </a:br>
          <a:r>
            <a:rPr lang="en-IE" dirty="0" smtClean="0"/>
            <a:t>Needs to balance course and life commitments.</a:t>
          </a:r>
        </a:p>
        <a:p>
          <a:r>
            <a:rPr lang="en-IE" dirty="0" smtClean="0"/>
            <a:t>Needs to be listened to as an Adult.</a:t>
          </a:r>
          <a:br>
            <a:rPr lang="en-IE" dirty="0" smtClean="0"/>
          </a:br>
          <a:r>
            <a:rPr lang="en-IE" dirty="0" smtClean="0"/>
            <a:t>Needs to be stimulated by different teaching methodologies.</a:t>
          </a:r>
          <a:br>
            <a:rPr lang="en-IE" dirty="0" smtClean="0"/>
          </a:br>
          <a:r>
            <a:rPr lang="en-IE" dirty="0" smtClean="0"/>
            <a:t>May need to overcome previous bad experiences at school.</a:t>
          </a:r>
          <a:br>
            <a:rPr lang="en-IE" dirty="0" smtClean="0"/>
          </a:br>
          <a:r>
            <a:rPr lang="en-IE" dirty="0" smtClean="0"/>
            <a:t>Needs a learning environment that is supportive, welcoming and enjoyable.</a:t>
          </a:r>
          <a:br>
            <a:rPr lang="en-IE" dirty="0" smtClean="0"/>
          </a:br>
          <a:endParaRPr lang="en-US" dirty="0"/>
        </a:p>
      </dgm:t>
    </dgm:pt>
    <dgm:pt modelId="{313A0AC0-EC16-4926-82BB-26D01999383F}" type="parTrans" cxnId="{4FB61506-3CA4-472A-90AD-C863D52DFBE6}">
      <dgm:prSet/>
      <dgm:spPr/>
      <dgm:t>
        <a:bodyPr/>
        <a:lstStyle/>
        <a:p>
          <a:endParaRPr lang="en-US"/>
        </a:p>
      </dgm:t>
    </dgm:pt>
    <dgm:pt modelId="{55F698C5-C2FD-49DC-B9A3-01F6039AD4B4}" type="sibTrans" cxnId="{4FB61506-3CA4-472A-90AD-C863D52DFBE6}">
      <dgm:prSet/>
      <dgm:spPr/>
      <dgm:t>
        <a:bodyPr/>
        <a:lstStyle/>
        <a:p>
          <a:endParaRPr lang="en-US"/>
        </a:p>
      </dgm:t>
    </dgm:pt>
    <dgm:pt modelId="{60CD2E0F-4211-4BBE-BD15-A053E297331D}">
      <dgm:prSet phldrT="[Text]"/>
      <dgm:spPr>
        <a:solidFill>
          <a:schemeClr val="accent1">
            <a:lumMod val="50000"/>
          </a:schemeClr>
        </a:solidFill>
      </dgm:spPr>
      <dgm:t>
        <a:bodyPr/>
        <a:lstStyle/>
        <a:p>
          <a:r>
            <a:rPr lang="en-IE" dirty="0" smtClean="0">
              <a:solidFill>
                <a:schemeClr val="accent5">
                  <a:lumMod val="60000"/>
                  <a:lumOff val="40000"/>
                </a:schemeClr>
              </a:solidFill>
            </a:rPr>
            <a:t>Teachers of Adults:</a:t>
          </a:r>
          <a:endParaRPr lang="en-US" dirty="0">
            <a:solidFill>
              <a:schemeClr val="accent5">
                <a:lumMod val="60000"/>
                <a:lumOff val="40000"/>
              </a:schemeClr>
            </a:solidFill>
          </a:endParaRPr>
        </a:p>
      </dgm:t>
    </dgm:pt>
    <dgm:pt modelId="{F4680EA0-EFE5-4E25-B5D8-75CD033B6F7B}" type="parTrans" cxnId="{A79094E8-41B6-4576-B336-3001C59E5808}">
      <dgm:prSet/>
      <dgm:spPr/>
      <dgm:t>
        <a:bodyPr/>
        <a:lstStyle/>
        <a:p>
          <a:endParaRPr lang="en-US"/>
        </a:p>
      </dgm:t>
    </dgm:pt>
    <dgm:pt modelId="{490FC64C-9579-4075-8AEB-536B8128B5ED}" type="sibTrans" cxnId="{A79094E8-41B6-4576-B336-3001C59E5808}">
      <dgm:prSet/>
      <dgm:spPr/>
      <dgm:t>
        <a:bodyPr/>
        <a:lstStyle/>
        <a:p>
          <a:endParaRPr lang="en-US"/>
        </a:p>
      </dgm:t>
    </dgm:pt>
    <dgm:pt modelId="{0D695D0A-70DD-46BE-BA43-243DE57D4A12}">
      <dgm:prSet phldrT="[Text]"/>
      <dgm:spPr/>
      <dgm:t>
        <a:bodyPr/>
        <a:lstStyle/>
        <a:p>
          <a:endParaRPr lang="en-IE" dirty="0" smtClean="0"/>
        </a:p>
        <a:p>
          <a:r>
            <a:rPr lang="en-IE" dirty="0" smtClean="0"/>
            <a:t>Generally agree that teaching Adult Learners is different to teaching younger students.</a:t>
          </a:r>
          <a:endParaRPr lang="en-US" dirty="0"/>
        </a:p>
      </dgm:t>
    </dgm:pt>
    <dgm:pt modelId="{626E3BD7-B9D6-4C2D-AF00-E7921D8C4C80}" type="parTrans" cxnId="{227F40BB-2A20-4DC5-8F43-34D59A73D4D3}">
      <dgm:prSet/>
      <dgm:spPr/>
      <dgm:t>
        <a:bodyPr/>
        <a:lstStyle/>
        <a:p>
          <a:endParaRPr lang="en-US"/>
        </a:p>
      </dgm:t>
    </dgm:pt>
    <dgm:pt modelId="{621834E9-C7C7-4314-A31C-141FAA9A92D4}" type="sibTrans" cxnId="{227F40BB-2A20-4DC5-8F43-34D59A73D4D3}">
      <dgm:prSet/>
      <dgm:spPr/>
      <dgm:t>
        <a:bodyPr/>
        <a:lstStyle/>
        <a:p>
          <a:endParaRPr lang="en-US"/>
        </a:p>
      </dgm:t>
    </dgm:pt>
    <dgm:pt modelId="{52953B17-B4A2-490D-BAC1-38D44D31F89B}">
      <dgm:prSet phldrT="[Text]"/>
      <dgm:spPr>
        <a:solidFill>
          <a:schemeClr val="accent2">
            <a:lumMod val="75000"/>
          </a:schemeClr>
        </a:solidFill>
      </dgm:spPr>
      <dgm:t>
        <a:bodyPr/>
        <a:lstStyle/>
        <a:p>
          <a:r>
            <a:rPr lang="en-IE" dirty="0" smtClean="0">
              <a:solidFill>
                <a:schemeClr val="accent2">
                  <a:lumMod val="40000"/>
                  <a:lumOff val="60000"/>
                </a:schemeClr>
              </a:solidFill>
            </a:rPr>
            <a:t>Enjoyable Learning Environment:</a:t>
          </a:r>
          <a:endParaRPr lang="en-US" dirty="0">
            <a:solidFill>
              <a:schemeClr val="accent2">
                <a:lumMod val="40000"/>
                <a:lumOff val="60000"/>
              </a:schemeClr>
            </a:solidFill>
          </a:endParaRPr>
        </a:p>
      </dgm:t>
    </dgm:pt>
    <dgm:pt modelId="{CBF55C16-307C-4227-96A2-8AFEB5A056C5}" type="parTrans" cxnId="{45136C72-9244-4C50-BA0B-215F4A780AF5}">
      <dgm:prSet/>
      <dgm:spPr/>
      <dgm:t>
        <a:bodyPr/>
        <a:lstStyle/>
        <a:p>
          <a:endParaRPr lang="en-US"/>
        </a:p>
      </dgm:t>
    </dgm:pt>
    <dgm:pt modelId="{D995DCF0-FABA-434B-9AF5-B57C86B843F1}" type="sibTrans" cxnId="{45136C72-9244-4C50-BA0B-215F4A780AF5}">
      <dgm:prSet/>
      <dgm:spPr/>
      <dgm:t>
        <a:bodyPr/>
        <a:lstStyle/>
        <a:p>
          <a:endParaRPr lang="en-US"/>
        </a:p>
      </dgm:t>
    </dgm:pt>
    <dgm:pt modelId="{1CEB2A48-573C-4E43-9A5A-D0953B3895F4}">
      <dgm:prSet phldrT="[Text]"/>
      <dgm:spPr/>
      <dgm:t>
        <a:bodyPr/>
        <a:lstStyle/>
        <a:p>
          <a:endParaRPr lang="en-IE" dirty="0" smtClean="0"/>
        </a:p>
        <a:p>
          <a:r>
            <a:rPr lang="en-IE" dirty="0" smtClean="0"/>
            <a:t>Based on a PARTNERSHIP</a:t>
          </a:r>
          <a:endParaRPr lang="en-US" dirty="0"/>
        </a:p>
      </dgm:t>
    </dgm:pt>
    <dgm:pt modelId="{194E699A-A083-4932-AF3A-C84491C38733}" type="parTrans" cxnId="{88421688-4443-4C36-BDD3-AE0CDB910D0B}">
      <dgm:prSet/>
      <dgm:spPr/>
      <dgm:t>
        <a:bodyPr/>
        <a:lstStyle/>
        <a:p>
          <a:endParaRPr lang="en-US"/>
        </a:p>
      </dgm:t>
    </dgm:pt>
    <dgm:pt modelId="{AC74574A-07B8-4D35-A10C-E4953E39449D}" type="sibTrans" cxnId="{88421688-4443-4C36-BDD3-AE0CDB910D0B}">
      <dgm:prSet/>
      <dgm:spPr/>
      <dgm:t>
        <a:bodyPr/>
        <a:lstStyle/>
        <a:p>
          <a:endParaRPr lang="en-US"/>
        </a:p>
      </dgm:t>
    </dgm:pt>
    <dgm:pt modelId="{461AF51A-4F91-47A4-AE76-84BA3BBF0470}">
      <dgm:prSet phldrT="[Text]"/>
      <dgm:spPr/>
      <dgm:t>
        <a:bodyPr/>
        <a:lstStyle/>
        <a:p>
          <a:r>
            <a:rPr lang="en-IE" dirty="0" smtClean="0"/>
            <a:t>However, in practice, many of them find it hard to move away from the didactic approach typical of lecturing.</a:t>
          </a:r>
          <a:endParaRPr lang="en-US" dirty="0"/>
        </a:p>
      </dgm:t>
    </dgm:pt>
    <dgm:pt modelId="{CCC0499A-8E92-4F6A-A297-DED7E324CCA4}" type="parTrans" cxnId="{5006E23D-A525-4D70-AF0A-8CC6F9D1ED27}">
      <dgm:prSet/>
      <dgm:spPr/>
      <dgm:t>
        <a:bodyPr/>
        <a:lstStyle/>
        <a:p>
          <a:endParaRPr lang="en-US"/>
        </a:p>
      </dgm:t>
    </dgm:pt>
    <dgm:pt modelId="{6F372FF9-9CC0-4C64-88B4-DE5735E1A7D3}" type="sibTrans" cxnId="{5006E23D-A525-4D70-AF0A-8CC6F9D1ED27}">
      <dgm:prSet/>
      <dgm:spPr/>
      <dgm:t>
        <a:bodyPr/>
        <a:lstStyle/>
        <a:p>
          <a:endParaRPr lang="en-US"/>
        </a:p>
      </dgm:t>
    </dgm:pt>
    <dgm:pt modelId="{C5383D91-E805-47D8-9631-073311818E15}">
      <dgm:prSet phldrT="[Text]"/>
      <dgm:spPr/>
      <dgm:t>
        <a:bodyPr/>
        <a:lstStyle/>
        <a:p>
          <a:r>
            <a:rPr lang="en-IE" dirty="0" smtClean="0"/>
            <a:t>Teachers need to be more reflective and see themselves as facilitators of the learning process.</a:t>
          </a:r>
          <a:endParaRPr lang="en-US" dirty="0"/>
        </a:p>
      </dgm:t>
    </dgm:pt>
    <dgm:pt modelId="{B16C19E4-758A-44AE-A13B-C27578345F5E}" type="parTrans" cxnId="{645AFF45-3BFD-468E-AA2B-18AD4D643224}">
      <dgm:prSet/>
      <dgm:spPr/>
      <dgm:t>
        <a:bodyPr/>
        <a:lstStyle/>
        <a:p>
          <a:endParaRPr lang="en-US"/>
        </a:p>
      </dgm:t>
    </dgm:pt>
    <dgm:pt modelId="{3A598B3E-C84E-4503-AFF0-5A7DE22C8B31}" type="sibTrans" cxnId="{645AFF45-3BFD-468E-AA2B-18AD4D643224}">
      <dgm:prSet/>
      <dgm:spPr/>
      <dgm:t>
        <a:bodyPr/>
        <a:lstStyle/>
        <a:p>
          <a:endParaRPr lang="en-US"/>
        </a:p>
      </dgm:t>
    </dgm:pt>
    <dgm:pt modelId="{EB74E0C8-6F87-4D51-95D5-66E355F60287}">
      <dgm:prSet phldrT="[Text]"/>
      <dgm:spPr/>
      <dgm:t>
        <a:bodyPr/>
        <a:lstStyle/>
        <a:p>
          <a:r>
            <a:rPr lang="en-IE" dirty="0" smtClean="0"/>
            <a:t>This involves listening to the needs of the Adult Learner and including them in the decision-making process.</a:t>
          </a:r>
          <a:endParaRPr lang="en-US" dirty="0"/>
        </a:p>
      </dgm:t>
    </dgm:pt>
    <dgm:pt modelId="{CEFEB587-D6C9-4774-A3D0-EF05F4481BEC}" type="parTrans" cxnId="{06AEF95D-B923-4199-814B-8E464D8C351A}">
      <dgm:prSet/>
      <dgm:spPr/>
      <dgm:t>
        <a:bodyPr/>
        <a:lstStyle/>
        <a:p>
          <a:endParaRPr lang="en-US"/>
        </a:p>
      </dgm:t>
    </dgm:pt>
    <dgm:pt modelId="{34698CF6-04B0-49C8-AFC5-D376C37E3FC1}" type="sibTrans" cxnId="{06AEF95D-B923-4199-814B-8E464D8C351A}">
      <dgm:prSet/>
      <dgm:spPr/>
      <dgm:t>
        <a:bodyPr/>
        <a:lstStyle/>
        <a:p>
          <a:endParaRPr lang="en-US"/>
        </a:p>
      </dgm:t>
    </dgm:pt>
    <dgm:pt modelId="{FD012699-BA72-42BF-BAE0-0F407A589062}">
      <dgm:prSet phldrT="[Text]"/>
      <dgm:spPr/>
      <dgm:t>
        <a:bodyPr/>
        <a:lstStyle/>
        <a:p>
          <a:r>
            <a:rPr lang="en-IE" dirty="0" smtClean="0"/>
            <a:t>Use a Learner-Based approach.</a:t>
          </a:r>
          <a:endParaRPr lang="en-US" dirty="0"/>
        </a:p>
      </dgm:t>
    </dgm:pt>
    <dgm:pt modelId="{642CF296-9AA7-4FE2-B005-0ACF66261038}" type="parTrans" cxnId="{98FC7E07-1AA8-4C2F-BAA8-A29C7F880FA2}">
      <dgm:prSet/>
      <dgm:spPr/>
      <dgm:t>
        <a:bodyPr/>
        <a:lstStyle/>
        <a:p>
          <a:endParaRPr lang="en-US"/>
        </a:p>
      </dgm:t>
    </dgm:pt>
    <dgm:pt modelId="{E860A43F-BF7A-4163-93C7-98330BF7EEAA}" type="sibTrans" cxnId="{98FC7E07-1AA8-4C2F-BAA8-A29C7F880FA2}">
      <dgm:prSet/>
      <dgm:spPr/>
      <dgm:t>
        <a:bodyPr/>
        <a:lstStyle/>
        <a:p>
          <a:endParaRPr lang="en-US"/>
        </a:p>
      </dgm:t>
    </dgm:pt>
    <dgm:pt modelId="{427617BA-FFD4-49B0-AA7A-62ADC9F3B4E0}">
      <dgm:prSet phldrT="[Text]"/>
      <dgm:spPr/>
      <dgm:t>
        <a:bodyPr/>
        <a:lstStyle/>
        <a:p>
          <a:r>
            <a:rPr lang="en-IE" dirty="0" smtClean="0"/>
            <a:t>Use teaching methodologies that are learner-centred.</a:t>
          </a:r>
          <a:endParaRPr lang="en-US" dirty="0"/>
        </a:p>
      </dgm:t>
    </dgm:pt>
    <dgm:pt modelId="{D0525183-4054-4C1B-AA37-2D927896441B}" type="parTrans" cxnId="{ABA30285-7939-4C20-A2FD-700DE8CACE89}">
      <dgm:prSet/>
      <dgm:spPr/>
      <dgm:t>
        <a:bodyPr/>
        <a:lstStyle/>
        <a:p>
          <a:endParaRPr lang="en-US"/>
        </a:p>
      </dgm:t>
    </dgm:pt>
    <dgm:pt modelId="{6E136279-5DDB-471C-8F73-BC30E5B31966}" type="sibTrans" cxnId="{ABA30285-7939-4C20-A2FD-700DE8CACE89}">
      <dgm:prSet/>
      <dgm:spPr/>
      <dgm:t>
        <a:bodyPr/>
        <a:lstStyle/>
        <a:p>
          <a:endParaRPr lang="en-US"/>
        </a:p>
      </dgm:t>
    </dgm:pt>
    <dgm:pt modelId="{D0DDDBF7-31C6-497D-BA1A-5A9F51DFB77C}">
      <dgm:prSet phldrT="[Text]"/>
      <dgm:spPr/>
      <dgm:t>
        <a:bodyPr/>
        <a:lstStyle/>
        <a:p>
          <a:r>
            <a:rPr lang="en-IE" dirty="0" smtClean="0"/>
            <a:t>Such methodologies need to be flexible, interactive and stimulating.</a:t>
          </a:r>
          <a:endParaRPr lang="en-US" dirty="0"/>
        </a:p>
      </dgm:t>
    </dgm:pt>
    <dgm:pt modelId="{231C9C1C-323F-470A-859F-E45B86C520F4}" type="parTrans" cxnId="{C89F88A5-4B53-4056-A7EE-2C9E4E46A9DE}">
      <dgm:prSet/>
      <dgm:spPr/>
      <dgm:t>
        <a:bodyPr/>
        <a:lstStyle/>
        <a:p>
          <a:endParaRPr lang="en-US"/>
        </a:p>
      </dgm:t>
    </dgm:pt>
    <dgm:pt modelId="{5097F00E-6A99-4DE7-8DFD-E77B230E52D3}" type="sibTrans" cxnId="{C89F88A5-4B53-4056-A7EE-2C9E4E46A9DE}">
      <dgm:prSet/>
      <dgm:spPr/>
      <dgm:t>
        <a:bodyPr/>
        <a:lstStyle/>
        <a:p>
          <a:endParaRPr lang="en-US"/>
        </a:p>
      </dgm:t>
    </dgm:pt>
    <dgm:pt modelId="{64D65EE6-8E9C-4247-93A5-2418EBD9514C}">
      <dgm:prSet phldrT="[Text]"/>
      <dgm:spPr/>
      <dgm:t>
        <a:bodyPr/>
        <a:lstStyle/>
        <a:p>
          <a:r>
            <a:rPr lang="en-IE" dirty="0" smtClean="0"/>
            <a:t>Use methodologies such as role-playing, projects and group discussion. </a:t>
          </a:r>
          <a:r>
            <a:rPr lang="en-IE" b="1" dirty="0" smtClean="0"/>
            <a:t>NOT</a:t>
          </a:r>
          <a:r>
            <a:rPr lang="en-IE" dirty="0" smtClean="0"/>
            <a:t> lectures.</a:t>
          </a:r>
          <a:endParaRPr lang="en-US" dirty="0"/>
        </a:p>
      </dgm:t>
    </dgm:pt>
    <dgm:pt modelId="{8D1D5669-0BD6-478A-A397-28B068C920F8}" type="parTrans" cxnId="{636D5848-6933-4892-AD2D-2910A1427F7B}">
      <dgm:prSet/>
      <dgm:spPr/>
      <dgm:t>
        <a:bodyPr/>
        <a:lstStyle/>
        <a:p>
          <a:endParaRPr lang="en-US"/>
        </a:p>
      </dgm:t>
    </dgm:pt>
    <dgm:pt modelId="{E34675F5-58E5-4387-A5B5-3A2F9BCEA8B0}" type="sibTrans" cxnId="{636D5848-6933-4892-AD2D-2910A1427F7B}">
      <dgm:prSet/>
      <dgm:spPr/>
      <dgm:t>
        <a:bodyPr/>
        <a:lstStyle/>
        <a:p>
          <a:endParaRPr lang="en-US"/>
        </a:p>
      </dgm:t>
    </dgm:pt>
    <dgm:pt modelId="{C96F6192-755C-4DA1-816C-815CE229DEC9}" type="pres">
      <dgm:prSet presAssocID="{B3494F5B-4471-4A79-9DA1-116CA451A581}" presName="Name0" presStyleCnt="0">
        <dgm:presLayoutVars>
          <dgm:dir/>
          <dgm:animLvl val="lvl"/>
          <dgm:resizeHandles val="exact"/>
        </dgm:presLayoutVars>
      </dgm:prSet>
      <dgm:spPr/>
      <dgm:t>
        <a:bodyPr/>
        <a:lstStyle/>
        <a:p>
          <a:endParaRPr lang="en-IE"/>
        </a:p>
      </dgm:t>
    </dgm:pt>
    <dgm:pt modelId="{2CDAE898-B1A1-4358-9047-768312B62036}" type="pres">
      <dgm:prSet presAssocID="{A406C533-86D7-4CD1-921B-8606A694D857}" presName="compositeNode" presStyleCnt="0">
        <dgm:presLayoutVars>
          <dgm:bulletEnabled val="1"/>
        </dgm:presLayoutVars>
      </dgm:prSet>
      <dgm:spPr/>
    </dgm:pt>
    <dgm:pt modelId="{24EDF7E2-C997-460D-873F-EAB856FBCBF2}" type="pres">
      <dgm:prSet presAssocID="{A406C533-86D7-4CD1-921B-8606A694D857}" presName="bgRect" presStyleLbl="node1" presStyleIdx="0" presStyleCnt="3"/>
      <dgm:spPr/>
      <dgm:t>
        <a:bodyPr/>
        <a:lstStyle/>
        <a:p>
          <a:endParaRPr lang="en-US"/>
        </a:p>
      </dgm:t>
    </dgm:pt>
    <dgm:pt modelId="{F22A0342-96EF-455E-9BBA-025D92141CE9}" type="pres">
      <dgm:prSet presAssocID="{A406C533-86D7-4CD1-921B-8606A694D857}" presName="parentNode" presStyleLbl="node1" presStyleIdx="0" presStyleCnt="3">
        <dgm:presLayoutVars>
          <dgm:chMax val="0"/>
          <dgm:bulletEnabled val="1"/>
        </dgm:presLayoutVars>
      </dgm:prSet>
      <dgm:spPr/>
      <dgm:t>
        <a:bodyPr/>
        <a:lstStyle/>
        <a:p>
          <a:endParaRPr lang="en-US"/>
        </a:p>
      </dgm:t>
    </dgm:pt>
    <dgm:pt modelId="{AE18BB7F-65A6-4455-8D77-BDE55A0CA045}" type="pres">
      <dgm:prSet presAssocID="{A406C533-86D7-4CD1-921B-8606A694D857}" presName="childNode" presStyleLbl="node1" presStyleIdx="0" presStyleCnt="3">
        <dgm:presLayoutVars>
          <dgm:bulletEnabled val="1"/>
        </dgm:presLayoutVars>
      </dgm:prSet>
      <dgm:spPr/>
      <dgm:t>
        <a:bodyPr/>
        <a:lstStyle/>
        <a:p>
          <a:endParaRPr lang="en-US"/>
        </a:p>
      </dgm:t>
    </dgm:pt>
    <dgm:pt modelId="{EEC16FEA-2318-4BDE-81E4-BAE6D396ADE1}" type="pres">
      <dgm:prSet presAssocID="{1D244DEE-2FB0-4B39-B5A3-62910045A444}" presName="hSp" presStyleCnt="0"/>
      <dgm:spPr/>
    </dgm:pt>
    <dgm:pt modelId="{87495E91-0BE7-4AB6-A145-4A5937CD8018}" type="pres">
      <dgm:prSet presAssocID="{1D244DEE-2FB0-4B39-B5A3-62910045A444}" presName="vProcSp" presStyleCnt="0"/>
      <dgm:spPr/>
    </dgm:pt>
    <dgm:pt modelId="{41FEA64F-2752-4E27-94FC-D8AE0C6A6EF5}" type="pres">
      <dgm:prSet presAssocID="{1D244DEE-2FB0-4B39-B5A3-62910045A444}" presName="vSp1" presStyleCnt="0"/>
      <dgm:spPr/>
    </dgm:pt>
    <dgm:pt modelId="{C2B7F729-8519-43C3-8BC4-1DECEC19D753}" type="pres">
      <dgm:prSet presAssocID="{1D244DEE-2FB0-4B39-B5A3-62910045A444}" presName="simulatedConn" presStyleLbl="solidFgAcc1" presStyleIdx="0" presStyleCnt="2" custLinFactNeighborY="-87983"/>
      <dgm:spPr/>
    </dgm:pt>
    <dgm:pt modelId="{74D0C003-56FA-402C-BB37-D58D4C86A734}" type="pres">
      <dgm:prSet presAssocID="{1D244DEE-2FB0-4B39-B5A3-62910045A444}" presName="vSp2" presStyleCnt="0"/>
      <dgm:spPr/>
    </dgm:pt>
    <dgm:pt modelId="{23C9E6EE-D041-410F-9407-335CAACCB2B2}" type="pres">
      <dgm:prSet presAssocID="{1D244DEE-2FB0-4B39-B5A3-62910045A444}" presName="sibTrans" presStyleCnt="0"/>
      <dgm:spPr/>
    </dgm:pt>
    <dgm:pt modelId="{4F70967D-8356-4FBC-95B8-736E120B6A0E}" type="pres">
      <dgm:prSet presAssocID="{60CD2E0F-4211-4BBE-BD15-A053E297331D}" presName="compositeNode" presStyleCnt="0">
        <dgm:presLayoutVars>
          <dgm:bulletEnabled val="1"/>
        </dgm:presLayoutVars>
      </dgm:prSet>
      <dgm:spPr/>
    </dgm:pt>
    <dgm:pt modelId="{0074261B-4D6A-40AF-BCBB-C8D431F9C909}" type="pres">
      <dgm:prSet presAssocID="{60CD2E0F-4211-4BBE-BD15-A053E297331D}" presName="bgRect" presStyleLbl="node1" presStyleIdx="1" presStyleCnt="3"/>
      <dgm:spPr/>
      <dgm:t>
        <a:bodyPr/>
        <a:lstStyle/>
        <a:p>
          <a:endParaRPr lang="en-IE"/>
        </a:p>
      </dgm:t>
    </dgm:pt>
    <dgm:pt modelId="{78F5C1AC-AA3D-4617-9922-D4A9D6F08D27}" type="pres">
      <dgm:prSet presAssocID="{60CD2E0F-4211-4BBE-BD15-A053E297331D}" presName="parentNode" presStyleLbl="node1" presStyleIdx="1" presStyleCnt="3">
        <dgm:presLayoutVars>
          <dgm:chMax val="0"/>
          <dgm:bulletEnabled val="1"/>
        </dgm:presLayoutVars>
      </dgm:prSet>
      <dgm:spPr/>
      <dgm:t>
        <a:bodyPr/>
        <a:lstStyle/>
        <a:p>
          <a:endParaRPr lang="en-IE"/>
        </a:p>
      </dgm:t>
    </dgm:pt>
    <dgm:pt modelId="{636FA82B-9F40-45AE-89D9-F2F02FC0C704}" type="pres">
      <dgm:prSet presAssocID="{60CD2E0F-4211-4BBE-BD15-A053E297331D}" presName="childNode" presStyleLbl="node1" presStyleIdx="1" presStyleCnt="3">
        <dgm:presLayoutVars>
          <dgm:bulletEnabled val="1"/>
        </dgm:presLayoutVars>
      </dgm:prSet>
      <dgm:spPr/>
      <dgm:t>
        <a:bodyPr/>
        <a:lstStyle/>
        <a:p>
          <a:endParaRPr lang="en-US"/>
        </a:p>
      </dgm:t>
    </dgm:pt>
    <dgm:pt modelId="{F9068F31-95CC-4512-9B6D-B6967A35FD9A}" type="pres">
      <dgm:prSet presAssocID="{490FC64C-9579-4075-8AEB-536B8128B5ED}" presName="hSp" presStyleCnt="0"/>
      <dgm:spPr/>
    </dgm:pt>
    <dgm:pt modelId="{8DC149B4-071A-40F8-A059-5857F6706B00}" type="pres">
      <dgm:prSet presAssocID="{490FC64C-9579-4075-8AEB-536B8128B5ED}" presName="vProcSp" presStyleCnt="0"/>
      <dgm:spPr/>
    </dgm:pt>
    <dgm:pt modelId="{FBD986B6-892A-439F-9189-46173560B786}" type="pres">
      <dgm:prSet presAssocID="{490FC64C-9579-4075-8AEB-536B8128B5ED}" presName="vSp1" presStyleCnt="0"/>
      <dgm:spPr/>
    </dgm:pt>
    <dgm:pt modelId="{9BD9656A-8A56-4E1A-AD99-97CA869BCEA3}" type="pres">
      <dgm:prSet presAssocID="{490FC64C-9579-4075-8AEB-536B8128B5ED}" presName="simulatedConn" presStyleLbl="solidFgAcc1" presStyleIdx="1" presStyleCnt="2" custLinFactNeighborY="-87983"/>
      <dgm:spPr/>
    </dgm:pt>
    <dgm:pt modelId="{75D3EA56-248B-4CD9-8820-1BC1562260B0}" type="pres">
      <dgm:prSet presAssocID="{490FC64C-9579-4075-8AEB-536B8128B5ED}" presName="vSp2" presStyleCnt="0"/>
      <dgm:spPr/>
    </dgm:pt>
    <dgm:pt modelId="{B1FD6EAB-EBEE-4228-AB8D-1B9C5D22C256}" type="pres">
      <dgm:prSet presAssocID="{490FC64C-9579-4075-8AEB-536B8128B5ED}" presName="sibTrans" presStyleCnt="0"/>
      <dgm:spPr/>
    </dgm:pt>
    <dgm:pt modelId="{58D2272D-F308-496C-92B7-797C787418FE}" type="pres">
      <dgm:prSet presAssocID="{52953B17-B4A2-490D-BAC1-38D44D31F89B}" presName="compositeNode" presStyleCnt="0">
        <dgm:presLayoutVars>
          <dgm:bulletEnabled val="1"/>
        </dgm:presLayoutVars>
      </dgm:prSet>
      <dgm:spPr/>
    </dgm:pt>
    <dgm:pt modelId="{F5C698A7-155A-47E2-A910-1DEA02A6FDA8}" type="pres">
      <dgm:prSet presAssocID="{52953B17-B4A2-490D-BAC1-38D44D31F89B}" presName="bgRect" presStyleLbl="node1" presStyleIdx="2" presStyleCnt="3"/>
      <dgm:spPr/>
      <dgm:t>
        <a:bodyPr/>
        <a:lstStyle/>
        <a:p>
          <a:endParaRPr lang="en-US"/>
        </a:p>
      </dgm:t>
    </dgm:pt>
    <dgm:pt modelId="{8EA2F905-9765-43C6-9467-FEE182689F3C}" type="pres">
      <dgm:prSet presAssocID="{52953B17-B4A2-490D-BAC1-38D44D31F89B}" presName="parentNode" presStyleLbl="node1" presStyleIdx="2" presStyleCnt="3">
        <dgm:presLayoutVars>
          <dgm:chMax val="0"/>
          <dgm:bulletEnabled val="1"/>
        </dgm:presLayoutVars>
      </dgm:prSet>
      <dgm:spPr/>
      <dgm:t>
        <a:bodyPr/>
        <a:lstStyle/>
        <a:p>
          <a:endParaRPr lang="en-US"/>
        </a:p>
      </dgm:t>
    </dgm:pt>
    <dgm:pt modelId="{1D60FD20-0160-40CE-BA6F-89B2EAB154C5}" type="pres">
      <dgm:prSet presAssocID="{52953B17-B4A2-490D-BAC1-38D44D31F89B}" presName="childNode" presStyleLbl="node1" presStyleIdx="2" presStyleCnt="3">
        <dgm:presLayoutVars>
          <dgm:bulletEnabled val="1"/>
        </dgm:presLayoutVars>
      </dgm:prSet>
      <dgm:spPr/>
      <dgm:t>
        <a:bodyPr/>
        <a:lstStyle/>
        <a:p>
          <a:endParaRPr lang="en-US"/>
        </a:p>
      </dgm:t>
    </dgm:pt>
  </dgm:ptLst>
  <dgm:cxnLst>
    <dgm:cxn modelId="{98FC7E07-1AA8-4C2F-BAA8-A29C7F880FA2}" srcId="{52953B17-B4A2-490D-BAC1-38D44D31F89B}" destId="{FD012699-BA72-42BF-BAE0-0F407A589062}" srcOrd="2" destOrd="0" parTransId="{642CF296-9AA7-4FE2-B005-0ACF66261038}" sibTransId="{E860A43F-BF7A-4163-93C7-98330BF7EEAA}"/>
    <dgm:cxn modelId="{45136C72-9244-4C50-BA0B-215F4A780AF5}" srcId="{B3494F5B-4471-4A79-9DA1-116CA451A581}" destId="{52953B17-B4A2-490D-BAC1-38D44D31F89B}" srcOrd="2" destOrd="0" parTransId="{CBF55C16-307C-4227-96A2-8AFEB5A056C5}" sibTransId="{D995DCF0-FABA-434B-9AF5-B57C86B843F1}"/>
    <dgm:cxn modelId="{ADE65AA0-67DB-45A1-8140-426121479FC6}" type="presOf" srcId="{A406C533-86D7-4CD1-921B-8606A694D857}" destId="{F22A0342-96EF-455E-9BBA-025D92141CE9}" srcOrd="1" destOrd="0" presId="urn:microsoft.com/office/officeart/2005/8/layout/hProcess7#1"/>
    <dgm:cxn modelId="{227F40BB-2A20-4DC5-8F43-34D59A73D4D3}" srcId="{60CD2E0F-4211-4BBE-BD15-A053E297331D}" destId="{0D695D0A-70DD-46BE-BA43-243DE57D4A12}" srcOrd="0" destOrd="0" parTransId="{626E3BD7-B9D6-4C2D-AF00-E7921D8C4C80}" sibTransId="{621834E9-C7C7-4314-A31C-141FAA9A92D4}"/>
    <dgm:cxn modelId="{201360E0-98FC-4A76-B686-085CB84ECC68}" type="presOf" srcId="{60CD2E0F-4211-4BBE-BD15-A053E297331D}" destId="{0074261B-4D6A-40AF-BCBB-C8D431F9C909}" srcOrd="0" destOrd="0" presId="urn:microsoft.com/office/officeart/2005/8/layout/hProcess7#1"/>
    <dgm:cxn modelId="{06AEF95D-B923-4199-814B-8E464D8C351A}" srcId="{52953B17-B4A2-490D-BAC1-38D44D31F89B}" destId="{EB74E0C8-6F87-4D51-95D5-66E355F60287}" srcOrd="1" destOrd="0" parTransId="{CEFEB587-D6C9-4774-A3D0-EF05F4481BEC}" sibTransId="{34698CF6-04B0-49C8-AFC5-D376C37E3FC1}"/>
    <dgm:cxn modelId="{C30C08E7-3D16-4D20-8219-D92A3321DA54}" type="presOf" srcId="{64D65EE6-8E9C-4247-93A5-2418EBD9514C}" destId="{1D60FD20-0160-40CE-BA6F-89B2EAB154C5}" srcOrd="0" destOrd="5" presId="urn:microsoft.com/office/officeart/2005/8/layout/hProcess7#1"/>
    <dgm:cxn modelId="{EAABB75E-1AD3-4067-B0EC-0F90040E6BB8}" type="presOf" srcId="{1CEB2A48-573C-4E43-9A5A-D0953B3895F4}" destId="{1D60FD20-0160-40CE-BA6F-89B2EAB154C5}" srcOrd="0" destOrd="0" presId="urn:microsoft.com/office/officeart/2005/8/layout/hProcess7#1"/>
    <dgm:cxn modelId="{0E822D92-0112-450C-ABB7-3FD9B673AF94}" type="presOf" srcId="{EB74E0C8-6F87-4D51-95D5-66E355F60287}" destId="{1D60FD20-0160-40CE-BA6F-89B2EAB154C5}" srcOrd="0" destOrd="1" presId="urn:microsoft.com/office/officeart/2005/8/layout/hProcess7#1"/>
    <dgm:cxn modelId="{6846954E-AB08-4FC6-96AD-748045C2F10C}" type="presOf" srcId="{0D695D0A-70DD-46BE-BA43-243DE57D4A12}" destId="{636FA82B-9F40-45AE-89D9-F2F02FC0C704}" srcOrd="0" destOrd="0" presId="urn:microsoft.com/office/officeart/2005/8/layout/hProcess7#1"/>
    <dgm:cxn modelId="{89DEF01E-3DBF-4205-9390-97A0E8132ECB}" type="presOf" srcId="{B3494F5B-4471-4A79-9DA1-116CA451A581}" destId="{C96F6192-755C-4DA1-816C-815CE229DEC9}" srcOrd="0" destOrd="0" presId="urn:microsoft.com/office/officeart/2005/8/layout/hProcess7#1"/>
    <dgm:cxn modelId="{9FEE373B-0A07-4FB8-ACB0-05DDA4E864EC}" type="presOf" srcId="{52953B17-B4A2-490D-BAC1-38D44D31F89B}" destId="{8EA2F905-9765-43C6-9467-FEE182689F3C}" srcOrd="1" destOrd="0" presId="urn:microsoft.com/office/officeart/2005/8/layout/hProcess7#1"/>
    <dgm:cxn modelId="{5006E23D-A525-4D70-AF0A-8CC6F9D1ED27}" srcId="{60CD2E0F-4211-4BBE-BD15-A053E297331D}" destId="{461AF51A-4F91-47A4-AE76-84BA3BBF0470}" srcOrd="1" destOrd="0" parTransId="{CCC0499A-8E92-4F6A-A297-DED7E324CCA4}" sibTransId="{6F372FF9-9CC0-4C64-88B4-DE5735E1A7D3}"/>
    <dgm:cxn modelId="{D1BEE381-028F-4A17-A224-529720FBE79E}" type="presOf" srcId="{52953B17-B4A2-490D-BAC1-38D44D31F89B}" destId="{F5C698A7-155A-47E2-A910-1DEA02A6FDA8}" srcOrd="0" destOrd="0" presId="urn:microsoft.com/office/officeart/2005/8/layout/hProcess7#1"/>
    <dgm:cxn modelId="{DFC808F6-75A4-4C5A-A65A-62C5101C7095}" type="presOf" srcId="{60CD2E0F-4211-4BBE-BD15-A053E297331D}" destId="{78F5C1AC-AA3D-4617-9922-D4A9D6F08D27}" srcOrd="1" destOrd="0" presId="urn:microsoft.com/office/officeart/2005/8/layout/hProcess7#1"/>
    <dgm:cxn modelId="{CD08461F-2058-4C4F-B2CB-3BEDCE0A1BE1}" type="presOf" srcId="{A406C533-86D7-4CD1-921B-8606A694D857}" destId="{24EDF7E2-C997-460D-873F-EAB856FBCBF2}" srcOrd="0" destOrd="0" presId="urn:microsoft.com/office/officeart/2005/8/layout/hProcess7#1"/>
    <dgm:cxn modelId="{54E5FF7F-02BB-4F17-871D-BCF0F29693AC}" type="presOf" srcId="{2AE1F23C-D4E9-47DB-ACC3-8F28B82B270E}" destId="{AE18BB7F-65A6-4455-8D77-BDE55A0CA045}" srcOrd="0" destOrd="0" presId="urn:microsoft.com/office/officeart/2005/8/layout/hProcess7#1"/>
    <dgm:cxn modelId="{88421688-4443-4C36-BDD3-AE0CDB910D0B}" srcId="{52953B17-B4A2-490D-BAC1-38D44D31F89B}" destId="{1CEB2A48-573C-4E43-9A5A-D0953B3895F4}" srcOrd="0" destOrd="0" parTransId="{194E699A-A083-4932-AF3A-C84491C38733}" sibTransId="{AC74574A-07B8-4D35-A10C-E4953E39449D}"/>
    <dgm:cxn modelId="{961DFD88-B384-4A22-8754-E7784C3C1CE9}" type="presOf" srcId="{D0DDDBF7-31C6-497D-BA1A-5A9F51DFB77C}" destId="{1D60FD20-0160-40CE-BA6F-89B2EAB154C5}" srcOrd="0" destOrd="4" presId="urn:microsoft.com/office/officeart/2005/8/layout/hProcess7#1"/>
    <dgm:cxn modelId="{FC60266C-C6F3-4D84-8A4B-0A2E2A9D4132}" srcId="{B3494F5B-4471-4A79-9DA1-116CA451A581}" destId="{A406C533-86D7-4CD1-921B-8606A694D857}" srcOrd="0" destOrd="0" parTransId="{A7DF3D88-CAD0-4C7A-916C-EB6AB32C2E45}" sibTransId="{1D244DEE-2FB0-4B39-B5A3-62910045A444}"/>
    <dgm:cxn modelId="{E2A501BF-B3BE-41BD-9665-6F4FD77694FE}" type="presOf" srcId="{461AF51A-4F91-47A4-AE76-84BA3BBF0470}" destId="{636FA82B-9F40-45AE-89D9-F2F02FC0C704}" srcOrd="0" destOrd="1" presId="urn:microsoft.com/office/officeart/2005/8/layout/hProcess7#1"/>
    <dgm:cxn modelId="{636D5848-6933-4892-AD2D-2910A1427F7B}" srcId="{52953B17-B4A2-490D-BAC1-38D44D31F89B}" destId="{64D65EE6-8E9C-4247-93A5-2418EBD9514C}" srcOrd="5" destOrd="0" parTransId="{8D1D5669-0BD6-478A-A397-28B068C920F8}" sibTransId="{E34675F5-58E5-4387-A5B5-3A2F9BCEA8B0}"/>
    <dgm:cxn modelId="{0DB1B934-BCDB-4D69-AE7A-06D88DF1E563}" type="presOf" srcId="{C5383D91-E805-47D8-9631-073311818E15}" destId="{636FA82B-9F40-45AE-89D9-F2F02FC0C704}" srcOrd="0" destOrd="2" presId="urn:microsoft.com/office/officeart/2005/8/layout/hProcess7#1"/>
    <dgm:cxn modelId="{ABA30285-7939-4C20-A2FD-700DE8CACE89}" srcId="{52953B17-B4A2-490D-BAC1-38D44D31F89B}" destId="{427617BA-FFD4-49B0-AA7A-62ADC9F3B4E0}" srcOrd="3" destOrd="0" parTransId="{D0525183-4054-4C1B-AA37-2D927896441B}" sibTransId="{6E136279-5DDB-471C-8F73-BC30E5B31966}"/>
    <dgm:cxn modelId="{645AFF45-3BFD-468E-AA2B-18AD4D643224}" srcId="{60CD2E0F-4211-4BBE-BD15-A053E297331D}" destId="{C5383D91-E805-47D8-9631-073311818E15}" srcOrd="2" destOrd="0" parTransId="{B16C19E4-758A-44AE-A13B-C27578345F5E}" sibTransId="{3A598B3E-C84E-4503-AFF0-5A7DE22C8B31}"/>
    <dgm:cxn modelId="{EDDFB9B3-7452-4DB2-B774-539AB48CD17F}" type="presOf" srcId="{427617BA-FFD4-49B0-AA7A-62ADC9F3B4E0}" destId="{1D60FD20-0160-40CE-BA6F-89B2EAB154C5}" srcOrd="0" destOrd="3" presId="urn:microsoft.com/office/officeart/2005/8/layout/hProcess7#1"/>
    <dgm:cxn modelId="{4FB61506-3CA4-472A-90AD-C863D52DFBE6}" srcId="{A406C533-86D7-4CD1-921B-8606A694D857}" destId="{2AE1F23C-D4E9-47DB-ACC3-8F28B82B270E}" srcOrd="0" destOrd="0" parTransId="{313A0AC0-EC16-4926-82BB-26D01999383F}" sibTransId="{55F698C5-C2FD-49DC-B9A3-01F6039AD4B4}"/>
    <dgm:cxn modelId="{0A4BAE07-B009-4803-B5A4-C6E906A7F7C8}" type="presOf" srcId="{FD012699-BA72-42BF-BAE0-0F407A589062}" destId="{1D60FD20-0160-40CE-BA6F-89B2EAB154C5}" srcOrd="0" destOrd="2" presId="urn:microsoft.com/office/officeart/2005/8/layout/hProcess7#1"/>
    <dgm:cxn modelId="{C89F88A5-4B53-4056-A7EE-2C9E4E46A9DE}" srcId="{52953B17-B4A2-490D-BAC1-38D44D31F89B}" destId="{D0DDDBF7-31C6-497D-BA1A-5A9F51DFB77C}" srcOrd="4" destOrd="0" parTransId="{231C9C1C-323F-470A-859F-E45B86C520F4}" sibTransId="{5097F00E-6A99-4DE7-8DFD-E77B230E52D3}"/>
    <dgm:cxn modelId="{A79094E8-41B6-4576-B336-3001C59E5808}" srcId="{B3494F5B-4471-4A79-9DA1-116CA451A581}" destId="{60CD2E0F-4211-4BBE-BD15-A053E297331D}" srcOrd="1" destOrd="0" parTransId="{F4680EA0-EFE5-4E25-B5D8-75CD033B6F7B}" sibTransId="{490FC64C-9579-4075-8AEB-536B8128B5ED}"/>
    <dgm:cxn modelId="{599AEBCE-CD3D-40F6-8AC6-1BE91DD9A157}" type="presParOf" srcId="{C96F6192-755C-4DA1-816C-815CE229DEC9}" destId="{2CDAE898-B1A1-4358-9047-768312B62036}" srcOrd="0" destOrd="0" presId="urn:microsoft.com/office/officeart/2005/8/layout/hProcess7#1"/>
    <dgm:cxn modelId="{A29CCB95-3D9E-47D2-B31B-C135FC5DB4B4}" type="presParOf" srcId="{2CDAE898-B1A1-4358-9047-768312B62036}" destId="{24EDF7E2-C997-460D-873F-EAB856FBCBF2}" srcOrd="0" destOrd="0" presId="urn:microsoft.com/office/officeart/2005/8/layout/hProcess7#1"/>
    <dgm:cxn modelId="{D5F60179-1F1E-4E7B-93CD-8C8074587EE6}" type="presParOf" srcId="{2CDAE898-B1A1-4358-9047-768312B62036}" destId="{F22A0342-96EF-455E-9BBA-025D92141CE9}" srcOrd="1" destOrd="0" presId="urn:microsoft.com/office/officeart/2005/8/layout/hProcess7#1"/>
    <dgm:cxn modelId="{0726B6B4-5A3D-4895-BA97-6C03572F689C}" type="presParOf" srcId="{2CDAE898-B1A1-4358-9047-768312B62036}" destId="{AE18BB7F-65A6-4455-8D77-BDE55A0CA045}" srcOrd="2" destOrd="0" presId="urn:microsoft.com/office/officeart/2005/8/layout/hProcess7#1"/>
    <dgm:cxn modelId="{B78518D9-E57A-4E8B-8266-1A2A70DF638E}" type="presParOf" srcId="{C96F6192-755C-4DA1-816C-815CE229DEC9}" destId="{EEC16FEA-2318-4BDE-81E4-BAE6D396ADE1}" srcOrd="1" destOrd="0" presId="urn:microsoft.com/office/officeart/2005/8/layout/hProcess7#1"/>
    <dgm:cxn modelId="{4289F7CB-E0B8-4B4B-BE13-02ABED05A010}" type="presParOf" srcId="{C96F6192-755C-4DA1-816C-815CE229DEC9}" destId="{87495E91-0BE7-4AB6-A145-4A5937CD8018}" srcOrd="2" destOrd="0" presId="urn:microsoft.com/office/officeart/2005/8/layout/hProcess7#1"/>
    <dgm:cxn modelId="{8FAD6B38-D862-4937-AAF3-68BAD8EB5436}" type="presParOf" srcId="{87495E91-0BE7-4AB6-A145-4A5937CD8018}" destId="{41FEA64F-2752-4E27-94FC-D8AE0C6A6EF5}" srcOrd="0" destOrd="0" presId="urn:microsoft.com/office/officeart/2005/8/layout/hProcess7#1"/>
    <dgm:cxn modelId="{5269BC8D-478C-49C8-9158-EE0BFBDEBD95}" type="presParOf" srcId="{87495E91-0BE7-4AB6-A145-4A5937CD8018}" destId="{C2B7F729-8519-43C3-8BC4-1DECEC19D753}" srcOrd="1" destOrd="0" presId="urn:microsoft.com/office/officeart/2005/8/layout/hProcess7#1"/>
    <dgm:cxn modelId="{BA3180CA-E012-47F7-92D2-BBC3BBB7ECEE}" type="presParOf" srcId="{87495E91-0BE7-4AB6-A145-4A5937CD8018}" destId="{74D0C003-56FA-402C-BB37-D58D4C86A734}" srcOrd="2" destOrd="0" presId="urn:microsoft.com/office/officeart/2005/8/layout/hProcess7#1"/>
    <dgm:cxn modelId="{17699A23-554C-4478-861A-E9C45284EBC5}" type="presParOf" srcId="{C96F6192-755C-4DA1-816C-815CE229DEC9}" destId="{23C9E6EE-D041-410F-9407-335CAACCB2B2}" srcOrd="3" destOrd="0" presId="urn:microsoft.com/office/officeart/2005/8/layout/hProcess7#1"/>
    <dgm:cxn modelId="{2E7A74C9-3A3D-4F2E-BBB1-F440015EF7A1}" type="presParOf" srcId="{C96F6192-755C-4DA1-816C-815CE229DEC9}" destId="{4F70967D-8356-4FBC-95B8-736E120B6A0E}" srcOrd="4" destOrd="0" presId="urn:microsoft.com/office/officeart/2005/8/layout/hProcess7#1"/>
    <dgm:cxn modelId="{34D0F882-C93F-4BFA-8161-5E7371CC474A}" type="presParOf" srcId="{4F70967D-8356-4FBC-95B8-736E120B6A0E}" destId="{0074261B-4D6A-40AF-BCBB-C8D431F9C909}" srcOrd="0" destOrd="0" presId="urn:microsoft.com/office/officeart/2005/8/layout/hProcess7#1"/>
    <dgm:cxn modelId="{2A0C745D-8B7A-452A-B6F4-89D0AB313CCA}" type="presParOf" srcId="{4F70967D-8356-4FBC-95B8-736E120B6A0E}" destId="{78F5C1AC-AA3D-4617-9922-D4A9D6F08D27}" srcOrd="1" destOrd="0" presId="urn:microsoft.com/office/officeart/2005/8/layout/hProcess7#1"/>
    <dgm:cxn modelId="{AE35D976-0363-416C-9125-CEE1A790BE47}" type="presParOf" srcId="{4F70967D-8356-4FBC-95B8-736E120B6A0E}" destId="{636FA82B-9F40-45AE-89D9-F2F02FC0C704}" srcOrd="2" destOrd="0" presId="urn:microsoft.com/office/officeart/2005/8/layout/hProcess7#1"/>
    <dgm:cxn modelId="{51CA5CD0-3440-4583-A378-B2C9C1EEEABC}" type="presParOf" srcId="{C96F6192-755C-4DA1-816C-815CE229DEC9}" destId="{F9068F31-95CC-4512-9B6D-B6967A35FD9A}" srcOrd="5" destOrd="0" presId="urn:microsoft.com/office/officeart/2005/8/layout/hProcess7#1"/>
    <dgm:cxn modelId="{DCCD1C6E-69A3-4617-A651-101A71336050}" type="presParOf" srcId="{C96F6192-755C-4DA1-816C-815CE229DEC9}" destId="{8DC149B4-071A-40F8-A059-5857F6706B00}" srcOrd="6" destOrd="0" presId="urn:microsoft.com/office/officeart/2005/8/layout/hProcess7#1"/>
    <dgm:cxn modelId="{2DE21A9E-E197-4FED-8E3C-470B554EA3F0}" type="presParOf" srcId="{8DC149B4-071A-40F8-A059-5857F6706B00}" destId="{FBD986B6-892A-439F-9189-46173560B786}" srcOrd="0" destOrd="0" presId="urn:microsoft.com/office/officeart/2005/8/layout/hProcess7#1"/>
    <dgm:cxn modelId="{EFECA92F-E335-4151-8C4A-B1DFF6A5B01A}" type="presParOf" srcId="{8DC149B4-071A-40F8-A059-5857F6706B00}" destId="{9BD9656A-8A56-4E1A-AD99-97CA869BCEA3}" srcOrd="1" destOrd="0" presId="urn:microsoft.com/office/officeart/2005/8/layout/hProcess7#1"/>
    <dgm:cxn modelId="{4A8FDBE4-AFB3-44E3-9125-9D6F0F229DE0}" type="presParOf" srcId="{8DC149B4-071A-40F8-A059-5857F6706B00}" destId="{75D3EA56-248B-4CD9-8820-1BC1562260B0}" srcOrd="2" destOrd="0" presId="urn:microsoft.com/office/officeart/2005/8/layout/hProcess7#1"/>
    <dgm:cxn modelId="{E4D0FA42-4E46-421C-B058-995C95AB929F}" type="presParOf" srcId="{C96F6192-755C-4DA1-816C-815CE229DEC9}" destId="{B1FD6EAB-EBEE-4228-AB8D-1B9C5D22C256}" srcOrd="7" destOrd="0" presId="urn:microsoft.com/office/officeart/2005/8/layout/hProcess7#1"/>
    <dgm:cxn modelId="{648C40E8-72C5-403E-9340-7B1EC950EB2C}" type="presParOf" srcId="{C96F6192-755C-4DA1-816C-815CE229DEC9}" destId="{58D2272D-F308-496C-92B7-797C787418FE}" srcOrd="8" destOrd="0" presId="urn:microsoft.com/office/officeart/2005/8/layout/hProcess7#1"/>
    <dgm:cxn modelId="{18D6FC19-362C-407E-9FB6-885A593B7A6A}" type="presParOf" srcId="{58D2272D-F308-496C-92B7-797C787418FE}" destId="{F5C698A7-155A-47E2-A910-1DEA02A6FDA8}" srcOrd="0" destOrd="0" presId="urn:microsoft.com/office/officeart/2005/8/layout/hProcess7#1"/>
    <dgm:cxn modelId="{237DE467-C7EE-4D2D-A7A4-7E4A22AD20A4}" type="presParOf" srcId="{58D2272D-F308-496C-92B7-797C787418FE}" destId="{8EA2F905-9765-43C6-9467-FEE182689F3C}" srcOrd="1" destOrd="0" presId="urn:microsoft.com/office/officeart/2005/8/layout/hProcess7#1"/>
    <dgm:cxn modelId="{EE2B1A21-183D-4C9E-8A30-54F7A9B18B39}" type="presParOf" srcId="{58D2272D-F308-496C-92B7-797C787418FE}" destId="{1D60FD20-0160-40CE-BA6F-89B2EAB154C5}" srcOrd="2" destOrd="0" presId="urn:microsoft.com/office/officeart/2005/8/layout/hProcess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7#1">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CA6DD32-69A0-48A3-AF98-9344400D47D4}" type="slidenum">
              <a:rPr lang="en-US"/>
              <a:pPr/>
              <a:t>‹#›</a:t>
            </a:fld>
            <a:endParaRPr lang="en-US"/>
          </a:p>
        </p:txBody>
      </p:sp>
    </p:spTree>
    <p:extLst>
      <p:ext uri="{BB962C8B-B14F-4D97-AF65-F5344CB8AC3E}">
        <p14:creationId xmlns:p14="http://schemas.microsoft.com/office/powerpoint/2010/main" val="454119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3C9A777-7C24-446C-B2FB-2AF1DE16F15A}" type="slidenum">
              <a:rPr lang="en-US"/>
              <a:pPr/>
              <a:t>‹#›</a:t>
            </a:fld>
            <a:endParaRPr lang="en-US"/>
          </a:p>
        </p:txBody>
      </p:sp>
    </p:spTree>
    <p:extLst>
      <p:ext uri="{BB962C8B-B14F-4D97-AF65-F5344CB8AC3E}">
        <p14:creationId xmlns:p14="http://schemas.microsoft.com/office/powerpoint/2010/main" val="161301179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C9A777-7C24-446C-B2FB-2AF1DE16F15A}"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428736"/>
            <a:ext cx="7772400" cy="798509"/>
          </a:xfrm>
          <a:prstGeom prst="rect">
            <a:avLst/>
          </a:prstGeom>
        </p:spPr>
        <p:txBody>
          <a:bodyPr/>
          <a:lstStyle>
            <a:lvl1pPr algn="l">
              <a:defRPr>
                <a:solidFill>
                  <a:srgbClr val="0099FF"/>
                </a:solidFill>
                <a:latin typeface="Calibri"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357158" y="2500306"/>
            <a:ext cx="6400800" cy="1752600"/>
          </a:xfrm>
          <a:prstGeom prst="rect">
            <a:avLst/>
          </a:prstGeom>
        </p:spPr>
        <p:txBody>
          <a:bodyPr/>
          <a:lstStyle>
            <a:lvl1pPr marL="0" indent="0" algn="l">
              <a:buNone/>
              <a:defRPr sz="2800">
                <a:solidFill>
                  <a:schemeClr val="tx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133600"/>
            <a:ext cx="6705600" cy="39925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6891DB6A-07D0-459C-8BD5-A1CCF93DE2A9}" type="datetime1">
              <a:rPr lang="en-US"/>
              <a:pPr/>
              <a:t>7/1/2011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05EF227B-A2ED-4C16-B03E-5C974D32C2F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86400" y="896938"/>
            <a:ext cx="1676400" cy="52292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96938"/>
            <a:ext cx="4876800" cy="52292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76B575A9-97F8-4C66-B9D0-E10FCCFECE28}" type="datetime1">
              <a:rPr lang="en-US"/>
              <a:pPr/>
              <a:t>7/1/2011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CE271CD1-1BCB-4FC8-8987-7F6B9826F7B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133600"/>
            <a:ext cx="3276600"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3886200" y="2133600"/>
            <a:ext cx="3276600" cy="3992563"/>
          </a:xfrm>
          <a:prstGeom prst="rect">
            <a:avLst/>
          </a:prstGeom>
        </p:spPr>
        <p:txBody>
          <a:bodyPr/>
          <a:lstStyle/>
          <a:p>
            <a:r>
              <a:rPr lang="en-US" smtClean="0"/>
              <a:t>Click icon to add chart</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EB501710-6593-47C4-9B18-21530BBB364D}"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0A5CAD80-03C8-46CF-9471-E40951AF95D0}"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2133600"/>
            <a:ext cx="6705600" cy="3992563"/>
          </a:xfrm>
          <a:prstGeom prst="rect">
            <a:avLst/>
          </a:prstGeom>
        </p:spPr>
        <p:txBody>
          <a:bodyPr/>
          <a:lstStyle/>
          <a:p>
            <a:r>
              <a:rPr lang="en-US" smtClean="0"/>
              <a:t>Click icon to add chart</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1EEE3115-CB5B-4681-9F0C-C9ABE7C9E3FC}" type="datetime1">
              <a:rPr lang="en-US"/>
              <a:pPr/>
              <a:t>7/1/2011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3E41ADB8-462A-4CBC-B4ED-40DF6ED96BCC}"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133600"/>
            <a:ext cx="3276600"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86200" y="2133600"/>
            <a:ext cx="3276600"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9D3E9CAB-8BDC-4125-91C7-4A3DB02FC830}"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3B19EAC8-78FF-4262-B1E9-FB14326483C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785794"/>
            <a:ext cx="8401080" cy="931862"/>
          </a:xfrm>
          <a:prstGeom prst="rect">
            <a:avLst/>
          </a:prstGeom>
        </p:spPr>
        <p:txBody>
          <a:bodyPr/>
          <a:lstStyle>
            <a:lvl1pPr algn="l">
              <a:defRPr sz="4000" b="1">
                <a:solidFill>
                  <a:srgbClr val="C00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133600"/>
            <a:ext cx="8258204"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Rectangle 8"/>
          <p:cNvSpPr/>
          <p:nvPr userDrawn="1"/>
        </p:nvSpPr>
        <p:spPr>
          <a:xfrm>
            <a:off x="-214346" y="860400"/>
            <a:ext cx="428628" cy="64294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fld id="{11723DB2-8182-4323-8EF6-512AFA3AB779}" type="datetime1">
              <a:rPr lang="en-US"/>
              <a:pPr/>
              <a:t>7/1/2011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AA117534-450E-4826-953F-80EF4EC277D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133600"/>
            <a:ext cx="3276600" cy="3992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86200" y="2133600"/>
            <a:ext cx="3276600" cy="3992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31F5D175-36B2-47C8-BF78-6FA799CD5422}"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626ECFE6-8148-4EBE-962A-A8BCF6EF4AB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a:prstGeom prst="rect">
            <a:avLst/>
          </a:prstGeom>
        </p:spPr>
        <p:txBody>
          <a:bodyPr/>
          <a:lstStyle>
            <a:lvl1pPr>
              <a:defRPr/>
            </a:lvl1pPr>
          </a:lstStyle>
          <a:p>
            <a:fld id="{C9383BF6-7B7D-4886-9CB2-F0A73A771CBD}" type="datetime1">
              <a:rPr lang="en-US"/>
              <a:pPr/>
              <a:t>7/1/2011</a:t>
            </a:fld>
            <a:endParaRPr lang="en-US"/>
          </a:p>
        </p:txBody>
      </p:sp>
      <p:sp>
        <p:nvSpPr>
          <p:cNvPr id="8" name="Footer Placeholder 7"/>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9" name="Slide Number Placeholder 8"/>
          <p:cNvSpPr>
            <a:spLocks noGrp="1"/>
          </p:cNvSpPr>
          <p:nvPr>
            <p:ph type="sldNum" sz="quarter" idx="12"/>
          </p:nvPr>
        </p:nvSpPr>
        <p:spPr>
          <a:xfrm>
            <a:off x="6553200" y="6245225"/>
            <a:ext cx="2133600" cy="476250"/>
          </a:xfrm>
          <a:prstGeom prst="rect">
            <a:avLst/>
          </a:prstGeom>
        </p:spPr>
        <p:txBody>
          <a:bodyPr/>
          <a:lstStyle>
            <a:lvl1pPr>
              <a:defRPr/>
            </a:lvl1pPr>
          </a:lstStyle>
          <a:p>
            <a:fld id="{6593F9B3-DE12-40AE-8BB1-87933D88FE7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245225"/>
            <a:ext cx="2133600" cy="476250"/>
          </a:xfrm>
          <a:prstGeom prst="rect">
            <a:avLst/>
          </a:prstGeom>
        </p:spPr>
        <p:txBody>
          <a:bodyPr/>
          <a:lstStyle>
            <a:lvl1pPr>
              <a:defRPr/>
            </a:lvl1pPr>
          </a:lstStyle>
          <a:p>
            <a:fld id="{CC71E61D-59B9-459A-A196-B0D91350D255}" type="datetime1">
              <a:rPr lang="en-US"/>
              <a:pPr/>
              <a:t>7/1/2011</a:t>
            </a:fld>
            <a:endParaRPr lang="en-US"/>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fld id="{F4C8909B-B6F9-45ED-8C4E-261CC609941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a:lstStyle>
            <a:lvl1pPr>
              <a:defRPr/>
            </a:lvl1pPr>
          </a:lstStyle>
          <a:p>
            <a:fld id="{6A8C21F0-9FEF-40E3-BE80-7B7C46682220}" type="datetime1">
              <a:rPr lang="en-US"/>
              <a:pPr/>
              <a:t>7/1/2011</a:t>
            </a:fld>
            <a:endParaRPr lang="en-US"/>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4" name="Slide Number Placeholder 3"/>
          <p:cNvSpPr>
            <a:spLocks noGrp="1"/>
          </p:cNvSpPr>
          <p:nvPr>
            <p:ph type="sldNum" sz="quarter" idx="12"/>
          </p:nvPr>
        </p:nvSpPr>
        <p:spPr>
          <a:xfrm>
            <a:off x="6553200" y="6245225"/>
            <a:ext cx="2133600" cy="476250"/>
          </a:xfrm>
          <a:prstGeom prst="rect">
            <a:avLst/>
          </a:prstGeom>
        </p:spPr>
        <p:txBody>
          <a:bodyPr/>
          <a:lstStyle>
            <a:lvl1pPr>
              <a:defRPr/>
            </a:lvl1pPr>
          </a:lstStyle>
          <a:p>
            <a:fld id="{4BE15046-0D3C-4346-892B-0EE571814FC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BE93A94E-A70A-4710-B052-290880113843}"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99A25170-A3F9-47F4-8864-46AC2AE3BB3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FBC5E41D-9D93-4754-BE2A-0D7AA8BCB366}" type="datetime1">
              <a:rPr lang="en-US"/>
              <a:pPr/>
              <a:t>7/1/2011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A8781E1D-E622-4868-B71E-8FFD606C4DD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gif"/><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2" name="Picture 21" descr="LLL-logo.JPG"/>
          <p:cNvPicPr>
            <a:picLocks noChangeAspect="1"/>
          </p:cNvPicPr>
          <p:nvPr userDrawn="1"/>
        </p:nvPicPr>
        <p:blipFill>
          <a:blip r:embed="rId16" cstate="print"/>
          <a:stretch>
            <a:fillRect/>
          </a:stretch>
        </p:blipFill>
        <p:spPr>
          <a:xfrm>
            <a:off x="44870" y="6500834"/>
            <a:ext cx="882687" cy="357166"/>
          </a:xfrm>
          <a:prstGeom prst="rect">
            <a:avLst/>
          </a:prstGeom>
        </p:spPr>
      </p:pic>
      <p:sp>
        <p:nvSpPr>
          <p:cNvPr id="23" name="Rectangle 22"/>
          <p:cNvSpPr/>
          <p:nvPr userDrawn="1"/>
        </p:nvSpPr>
        <p:spPr>
          <a:xfrm>
            <a:off x="2231554" y="386557"/>
            <a:ext cx="1781257" cy="276999"/>
          </a:xfrm>
          <a:prstGeom prst="rect">
            <a:avLst/>
          </a:prstGeom>
        </p:spPr>
        <p:txBody>
          <a:bodyPr wrap="none">
            <a:spAutoFit/>
          </a:bodyPr>
          <a:lstStyle/>
          <a:p>
            <a:r>
              <a:rPr lang="en-US" sz="1200" b="1" dirty="0" smtClean="0">
                <a:solidFill>
                  <a:srgbClr val="C00000"/>
                </a:solidFill>
                <a:effectLst/>
              </a:rPr>
              <a:t>http://letsdoit.upol.cz/</a:t>
            </a:r>
            <a:endParaRPr lang="en-US" sz="1200" b="1" dirty="0">
              <a:solidFill>
                <a:srgbClr val="C00000"/>
              </a:solidFill>
              <a:effectLst/>
            </a:endParaRPr>
          </a:p>
        </p:txBody>
      </p:sp>
      <p:sp>
        <p:nvSpPr>
          <p:cNvPr id="24" name="TextBox 23"/>
          <p:cNvSpPr txBox="1"/>
          <p:nvPr userDrawn="1"/>
        </p:nvSpPr>
        <p:spPr>
          <a:xfrm>
            <a:off x="3318774" y="6522606"/>
            <a:ext cx="5786478" cy="307777"/>
          </a:xfrm>
          <a:prstGeom prst="rect">
            <a:avLst/>
          </a:prstGeom>
          <a:noFill/>
        </p:spPr>
        <p:txBody>
          <a:bodyPr wrap="square" rtlCol="0">
            <a:spAutoFit/>
          </a:bodyPr>
          <a:lstStyle/>
          <a:p>
            <a:pPr algn="just"/>
            <a:r>
              <a:rPr lang="en-US" sz="700" b="0" i="0" kern="1200" dirty="0" smtClean="0">
                <a:solidFill>
                  <a:srgbClr val="0070C0"/>
                </a:solidFill>
                <a:latin typeface="+mn-lt"/>
                <a:ea typeface="+mn-ea"/>
                <a:cs typeface="+mn-cs"/>
              </a:rPr>
              <a:t>This project has been funded with support from the European Commission. This courseware reflects the views only of the authors, and the Commission cannot be held responsible for any use which may be made of the information contained therein</a:t>
            </a:r>
            <a:r>
              <a:rPr lang="en-US" sz="700" dirty="0" smtClean="0">
                <a:solidFill>
                  <a:srgbClr val="0070C0"/>
                </a:solidFill>
              </a:rPr>
              <a:t> </a:t>
            </a:r>
            <a:endParaRPr lang="en-US" sz="700" dirty="0">
              <a:solidFill>
                <a:srgbClr val="0070C0"/>
              </a:solidFill>
            </a:endParaRPr>
          </a:p>
        </p:txBody>
      </p:sp>
      <p:sp>
        <p:nvSpPr>
          <p:cNvPr id="28" name="Rectangle 27"/>
          <p:cNvSpPr/>
          <p:nvPr userDrawn="1"/>
        </p:nvSpPr>
        <p:spPr>
          <a:xfrm>
            <a:off x="1000100" y="6506956"/>
            <a:ext cx="2428892" cy="230832"/>
          </a:xfrm>
          <a:prstGeom prst="rect">
            <a:avLst/>
          </a:prstGeom>
        </p:spPr>
        <p:txBody>
          <a:bodyPr wrap="square">
            <a:spAutoFit/>
          </a:bodyPr>
          <a:lstStyle/>
          <a:p>
            <a:r>
              <a:rPr lang="en-US" sz="900" b="1" i="0" kern="1200" dirty="0" smtClean="0">
                <a:solidFill>
                  <a:srgbClr val="0000FF"/>
                </a:solidFill>
                <a:latin typeface="Arial" pitchFamily="34" charset="0"/>
                <a:ea typeface="+mn-ea"/>
                <a:cs typeface="+mn-cs"/>
              </a:rPr>
              <a:t>Project</a:t>
            </a:r>
            <a:r>
              <a:rPr lang="en-US" sz="900" b="1" i="0" kern="1200" baseline="0" dirty="0" smtClean="0">
                <a:solidFill>
                  <a:srgbClr val="0000FF"/>
                </a:solidFill>
                <a:latin typeface="Arial" pitchFamily="34" charset="0"/>
                <a:ea typeface="+mn-ea"/>
                <a:cs typeface="+mn-cs"/>
              </a:rPr>
              <a:t> No. </a:t>
            </a:r>
            <a:r>
              <a:rPr lang="en-US" sz="900" b="1" i="0" kern="1200" dirty="0" smtClean="0">
                <a:solidFill>
                  <a:srgbClr val="0000FF"/>
                </a:solidFill>
                <a:latin typeface="Arial" pitchFamily="34" charset="0"/>
                <a:ea typeface="+mn-ea"/>
                <a:cs typeface="+mn-cs"/>
              </a:rPr>
              <a:t>2009-1-IE1-BRN06-007179</a:t>
            </a:r>
            <a:endParaRPr lang="en-US" sz="900" dirty="0">
              <a:solidFill>
                <a:srgbClr val="0000FF"/>
              </a:solidFill>
            </a:endParaRPr>
          </a:p>
        </p:txBody>
      </p:sp>
      <p:pic>
        <p:nvPicPr>
          <p:cNvPr id="10" name="Picture 9" descr="logo_lets_do_it_h_color.gif"/>
          <p:cNvPicPr>
            <a:picLocks noChangeAspect="1"/>
          </p:cNvPicPr>
          <p:nvPr userDrawn="1"/>
        </p:nvPicPr>
        <p:blipFill>
          <a:blip r:embed="rId17" cstate="print"/>
          <a:stretch>
            <a:fillRect/>
          </a:stretch>
        </p:blipFill>
        <p:spPr>
          <a:xfrm>
            <a:off x="142844" y="137460"/>
            <a:ext cx="2143141" cy="505458"/>
          </a:xfrm>
          <a:prstGeom prst="rect">
            <a:avLst/>
          </a:prstGeom>
        </p:spPr>
      </p:pic>
      <p:sp>
        <p:nvSpPr>
          <p:cNvPr id="11" name="Rectangle 10"/>
          <p:cNvSpPr/>
          <p:nvPr userDrawn="1"/>
        </p:nvSpPr>
        <p:spPr>
          <a:xfrm>
            <a:off x="4857752"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4429124"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4000496"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5286380"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6572264"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6143636"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715008"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7000892"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8286776"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7858148"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userDrawn="1"/>
        </p:nvSpPr>
        <p:spPr>
          <a:xfrm>
            <a:off x="7429520"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userDrawn="1"/>
        </p:nvSpPr>
        <p:spPr>
          <a:xfrm>
            <a:off x="8715404"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p:cNvGrpSpPr/>
          <p:nvPr userDrawn="1"/>
        </p:nvGrpSpPr>
        <p:grpSpPr>
          <a:xfrm>
            <a:off x="0" y="6357958"/>
            <a:ext cx="9429784" cy="142876"/>
            <a:chOff x="0" y="6357958"/>
            <a:chExt cx="9429784" cy="142876"/>
          </a:xfrm>
        </p:grpSpPr>
        <p:grpSp>
          <p:nvGrpSpPr>
            <p:cNvPr id="31" name="Group 30"/>
            <p:cNvGrpSpPr/>
            <p:nvPr userDrawn="1"/>
          </p:nvGrpSpPr>
          <p:grpSpPr>
            <a:xfrm>
              <a:off x="0" y="6357958"/>
              <a:ext cx="5143536" cy="142876"/>
              <a:chOff x="4000496" y="466704"/>
              <a:chExt cx="5143536" cy="142876"/>
            </a:xfrm>
          </p:grpSpPr>
          <p:sp>
            <p:nvSpPr>
              <p:cNvPr id="32" name="Rectangle 31"/>
              <p:cNvSpPr/>
              <p:nvPr userDrawn="1"/>
            </p:nvSpPr>
            <p:spPr>
              <a:xfrm>
                <a:off x="4857752"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userDrawn="1"/>
            </p:nvSpPr>
            <p:spPr>
              <a:xfrm>
                <a:off x="4429124"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userDrawn="1"/>
            </p:nvSpPr>
            <p:spPr>
              <a:xfrm>
                <a:off x="4000496"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userDrawn="1"/>
            </p:nvSpPr>
            <p:spPr>
              <a:xfrm>
                <a:off x="5286380"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userDrawn="1"/>
            </p:nvSpPr>
            <p:spPr>
              <a:xfrm>
                <a:off x="6572264"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userDrawn="1"/>
            </p:nvSpPr>
            <p:spPr>
              <a:xfrm>
                <a:off x="6143636"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userDrawn="1"/>
            </p:nvSpPr>
            <p:spPr>
              <a:xfrm>
                <a:off x="5715008"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userDrawn="1"/>
            </p:nvSpPr>
            <p:spPr>
              <a:xfrm>
                <a:off x="7000892"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userDrawn="1"/>
            </p:nvSpPr>
            <p:spPr>
              <a:xfrm>
                <a:off x="8286776" y="466704"/>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userDrawn="1"/>
            </p:nvSpPr>
            <p:spPr>
              <a:xfrm>
                <a:off x="7858148" y="466704"/>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userDrawn="1"/>
            </p:nvSpPr>
            <p:spPr>
              <a:xfrm>
                <a:off x="7429520" y="466704"/>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userDrawn="1"/>
            </p:nvSpPr>
            <p:spPr>
              <a:xfrm>
                <a:off x="8715404" y="466704"/>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 name="Group 56"/>
            <p:cNvGrpSpPr/>
            <p:nvPr userDrawn="1"/>
          </p:nvGrpSpPr>
          <p:grpSpPr>
            <a:xfrm>
              <a:off x="5143504" y="6357958"/>
              <a:ext cx="1714512" cy="142876"/>
              <a:chOff x="285720" y="4143380"/>
              <a:chExt cx="1714512" cy="142876"/>
            </a:xfrm>
          </p:grpSpPr>
          <p:sp>
            <p:nvSpPr>
              <p:cNvPr id="45" name="Rectangle 44"/>
              <p:cNvSpPr/>
              <p:nvPr userDrawn="1"/>
            </p:nvSpPr>
            <p:spPr>
              <a:xfrm>
                <a:off x="1142976" y="4143380"/>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userDrawn="1"/>
            </p:nvSpPr>
            <p:spPr>
              <a:xfrm>
                <a:off x="714348" y="4143380"/>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userDrawn="1"/>
            </p:nvSpPr>
            <p:spPr>
              <a:xfrm>
                <a:off x="285720" y="4143380"/>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userDrawn="1"/>
            </p:nvSpPr>
            <p:spPr>
              <a:xfrm>
                <a:off x="1571604" y="4143380"/>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 name="Group 57"/>
            <p:cNvGrpSpPr/>
            <p:nvPr userDrawn="1"/>
          </p:nvGrpSpPr>
          <p:grpSpPr>
            <a:xfrm>
              <a:off x="6858016" y="6357958"/>
              <a:ext cx="1714512" cy="142876"/>
              <a:chOff x="285720" y="4143380"/>
              <a:chExt cx="1714512" cy="142876"/>
            </a:xfrm>
          </p:grpSpPr>
          <p:sp>
            <p:nvSpPr>
              <p:cNvPr id="59" name="Rectangle 58"/>
              <p:cNvSpPr/>
              <p:nvPr userDrawn="1"/>
            </p:nvSpPr>
            <p:spPr>
              <a:xfrm>
                <a:off x="1142976" y="4143380"/>
                <a:ext cx="428628"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userDrawn="1"/>
            </p:nvSpPr>
            <p:spPr>
              <a:xfrm>
                <a:off x="714348" y="4143380"/>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userDrawn="1"/>
            </p:nvSpPr>
            <p:spPr>
              <a:xfrm>
                <a:off x="285720" y="4143380"/>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userDrawn="1"/>
            </p:nvSpPr>
            <p:spPr>
              <a:xfrm>
                <a:off x="1571604" y="4143380"/>
                <a:ext cx="428628"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5" name="Rectangle 64"/>
            <p:cNvSpPr/>
            <p:nvPr userDrawn="1"/>
          </p:nvSpPr>
          <p:spPr>
            <a:xfrm>
              <a:off x="9001156" y="6357958"/>
              <a:ext cx="428628"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userDrawn="1"/>
          </p:nvSpPr>
          <p:spPr>
            <a:xfrm>
              <a:off x="8572528" y="6357958"/>
              <a:ext cx="428628"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857356" y="1839780"/>
            <a:ext cx="7071303" cy="1769715"/>
          </a:xfrm>
          <a:prstGeom prst="rect">
            <a:avLst/>
          </a:prstGeom>
          <a:noFill/>
        </p:spPr>
        <p:txBody>
          <a:bodyPr wrap="square" rtlCol="0">
            <a:spAutoFit/>
          </a:bodyPr>
          <a:lstStyle/>
          <a:p>
            <a:pPr algn="r"/>
            <a:r>
              <a:rPr lang="en-IE" sz="3200" b="1" dirty="0" smtClean="0">
                <a:solidFill>
                  <a:srgbClr val="0070C0"/>
                </a:solidFill>
                <a:effectLst>
                  <a:reflection blurRad="6350" stA="55000" endA="300" endPos="45500" dir="5400000" sy="-100000" algn="bl" rotWithShape="0"/>
                </a:effectLst>
              </a:rPr>
              <a:t>Let’s Do It Creatively: For The Benefit of Adult Learners</a:t>
            </a:r>
            <a:r>
              <a:rPr lang="en-US" sz="4000" b="1" dirty="0" smtClean="0">
                <a:solidFill>
                  <a:srgbClr val="0070C0"/>
                </a:solidFill>
                <a:effectLst>
                  <a:reflection blurRad="6350" stA="55000" endA="300" endPos="45500" dir="5400000" sy="-100000" algn="bl" rotWithShape="0"/>
                </a:effectLst>
              </a:rPr>
              <a:t/>
            </a:r>
            <a:br>
              <a:rPr lang="en-US" sz="4000" b="1" dirty="0" smtClean="0">
                <a:solidFill>
                  <a:srgbClr val="0070C0"/>
                </a:solidFill>
                <a:effectLst>
                  <a:reflection blurRad="6350" stA="55000" endA="300" endPos="45500" dir="5400000" sy="-100000" algn="bl" rotWithShape="0"/>
                </a:effectLst>
              </a:rPr>
            </a:br>
            <a:endParaRPr lang="en-US" sz="900" b="1" dirty="0" smtClean="0">
              <a:solidFill>
                <a:srgbClr val="0070C0"/>
              </a:solidFill>
              <a:effectLst>
                <a:reflection blurRad="6350" stA="55000" endA="300" endPos="45500" dir="5400000" sy="-100000" algn="bl" rotWithShape="0"/>
              </a:effectLst>
            </a:endParaRPr>
          </a:p>
          <a:p>
            <a:pPr algn="r"/>
            <a:r>
              <a:rPr lang="en-US" b="1" dirty="0" smtClean="0">
                <a:solidFill>
                  <a:srgbClr val="0070C0"/>
                </a:solidFill>
              </a:rPr>
              <a:t>A </a:t>
            </a:r>
            <a:r>
              <a:rPr lang="en-US" b="1" dirty="0" err="1" smtClean="0">
                <a:solidFill>
                  <a:srgbClr val="0070C0"/>
                </a:solidFill>
              </a:rPr>
              <a:t>Grundtvig</a:t>
            </a:r>
            <a:r>
              <a:rPr lang="en-US" b="1" dirty="0" smtClean="0">
                <a:solidFill>
                  <a:srgbClr val="0070C0"/>
                </a:solidFill>
              </a:rPr>
              <a:t> Learning Partnership</a:t>
            </a:r>
          </a:p>
          <a:p>
            <a:pPr algn="r"/>
            <a:endParaRPr lang="en-US" b="1" dirty="0" smtClean="0">
              <a:solidFill>
                <a:srgbClr val="0070C0"/>
              </a:solidFill>
            </a:endParaRPr>
          </a:p>
        </p:txBody>
      </p:sp>
      <p:sp>
        <p:nvSpPr>
          <p:cNvPr id="8" name="TextBox 7"/>
          <p:cNvSpPr txBox="1"/>
          <p:nvPr/>
        </p:nvSpPr>
        <p:spPr>
          <a:xfrm>
            <a:off x="5072066" y="3500438"/>
            <a:ext cx="3786214" cy="646331"/>
          </a:xfrm>
          <a:prstGeom prst="rect">
            <a:avLst/>
          </a:prstGeom>
          <a:noFill/>
          <a:effectLst>
            <a:reflection blurRad="6350" stA="50000" endA="300" endPos="55000" dir="5400000" sy="-100000" algn="bl" rotWithShape="0"/>
          </a:effectLst>
        </p:spPr>
        <p:txBody>
          <a:bodyPr wrap="square" rtlCol="0">
            <a:spAutoFit/>
          </a:bodyPr>
          <a:lstStyle/>
          <a:p>
            <a:pPr algn="r"/>
            <a:r>
              <a:rPr lang="en-GB" b="1" dirty="0" smtClean="0">
                <a:solidFill>
                  <a:srgbClr val="006600"/>
                </a:solidFill>
                <a:effectLst/>
              </a:rPr>
              <a:t>Prepared by Kevin Harrington</a:t>
            </a:r>
          </a:p>
          <a:p>
            <a:pPr algn="r"/>
            <a:r>
              <a:rPr lang="en-GB" b="1" dirty="0" smtClean="0">
                <a:solidFill>
                  <a:srgbClr val="006600"/>
                </a:solidFill>
                <a:effectLst/>
              </a:rPr>
              <a:t>Co. Dublin VEC</a:t>
            </a:r>
            <a:endParaRPr lang="en-US" b="1" dirty="0">
              <a:solidFill>
                <a:srgbClr val="006600"/>
              </a:solidFill>
              <a:effectLst/>
            </a:endParaRPr>
          </a:p>
        </p:txBody>
      </p:sp>
      <p:pic>
        <p:nvPicPr>
          <p:cNvPr id="5" name="Picture 4" descr="logo_lets_do_it_v_color_large.gif"/>
          <p:cNvPicPr>
            <a:picLocks noChangeAspect="1"/>
          </p:cNvPicPr>
          <p:nvPr/>
        </p:nvPicPr>
        <p:blipFill>
          <a:blip r:embed="rId3" cstate="print"/>
          <a:stretch>
            <a:fillRect/>
          </a:stretch>
        </p:blipFill>
        <p:spPr>
          <a:xfrm>
            <a:off x="323528" y="3573016"/>
            <a:ext cx="2889544" cy="242889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What are the main challenges they face as teachers?</a:t>
            </a:r>
            <a:endParaRPr lang="en-US" dirty="0"/>
          </a:p>
        </p:txBody>
      </p:sp>
      <p:sp>
        <p:nvSpPr>
          <p:cNvPr id="3" name="Content Placeholder 2"/>
          <p:cNvSpPr>
            <a:spLocks noGrp="1"/>
          </p:cNvSpPr>
          <p:nvPr>
            <p:ph idx="1"/>
          </p:nvPr>
        </p:nvSpPr>
        <p:spPr>
          <a:xfrm>
            <a:off x="457200" y="1988840"/>
            <a:ext cx="8258204" cy="4137323"/>
          </a:xfrm>
        </p:spPr>
        <p:txBody>
          <a:bodyPr/>
          <a:lstStyle/>
          <a:p>
            <a:r>
              <a:rPr lang="en-US" sz="2800" dirty="0" smtClean="0"/>
              <a:t>“Adults sometimes don’t want to take responsibility and they may not be eager to participate in the activities.”</a:t>
            </a:r>
          </a:p>
          <a:p>
            <a:r>
              <a:rPr lang="en-US" sz="2800" dirty="0" smtClean="0"/>
              <a:t>“Adult learners find it hard to concentrate on the activities.”</a:t>
            </a:r>
          </a:p>
          <a:p>
            <a:r>
              <a:rPr lang="en-US" sz="2800" dirty="0" smtClean="0"/>
              <a:t>“To motivate them and to make them participate in activities.”</a:t>
            </a:r>
          </a:p>
          <a:p>
            <a:r>
              <a:rPr lang="en-US" sz="2800" dirty="0" smtClean="0"/>
              <a:t>“They always want to learn grammar – they prefer this to speaking activities.”</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What are the main challenges they face as teachers? (</a:t>
            </a:r>
            <a:r>
              <a:rPr lang="en-IE" dirty="0" err="1" smtClean="0"/>
              <a:t>ctd</a:t>
            </a:r>
            <a:r>
              <a:rPr lang="en-IE" dirty="0" smtClean="0"/>
              <a:t>.)</a:t>
            </a:r>
            <a:endParaRPr lang="en-US" dirty="0"/>
          </a:p>
        </p:txBody>
      </p:sp>
      <p:sp>
        <p:nvSpPr>
          <p:cNvPr id="3" name="Content Placeholder 2"/>
          <p:cNvSpPr>
            <a:spLocks noGrp="1"/>
          </p:cNvSpPr>
          <p:nvPr>
            <p:ph idx="1"/>
          </p:nvPr>
        </p:nvSpPr>
        <p:spPr/>
        <p:txBody>
          <a:bodyPr/>
          <a:lstStyle/>
          <a:p>
            <a:r>
              <a:rPr lang="en-US" sz="2400" dirty="0" smtClean="0"/>
              <a:t>“They sometimes talk and distract the class more than children.”</a:t>
            </a:r>
          </a:p>
          <a:p>
            <a:r>
              <a:rPr lang="en-US" sz="2400" dirty="0" smtClean="0"/>
              <a:t>“Difficult to motivate them.”</a:t>
            </a:r>
          </a:p>
          <a:p>
            <a:r>
              <a:rPr lang="en-US" sz="2400" dirty="0" smtClean="0"/>
              <a:t>“Overcoming their immaturity.”</a:t>
            </a:r>
          </a:p>
          <a:p>
            <a:r>
              <a:rPr lang="en-US" sz="2400" dirty="0" smtClean="0"/>
              <a:t>“Making good citizens out of them.”</a:t>
            </a:r>
          </a:p>
          <a:p>
            <a:r>
              <a:rPr lang="en-US" sz="2400" dirty="0" smtClean="0"/>
              <a:t>“Making them aware of the importance of studying.”</a:t>
            </a:r>
          </a:p>
          <a:p>
            <a:r>
              <a:rPr lang="en-US" sz="2400" dirty="0" smtClean="0"/>
              <a:t>“Convincing them that anybody can get the certificate with patience and some work.”</a:t>
            </a:r>
          </a:p>
          <a:p>
            <a:r>
              <a:rPr lang="en-US" sz="2400" dirty="0" smtClean="0"/>
              <a:t>“Preventing them from feeling frustrated.”</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Question 3: Rate different teaching approaches</a:t>
            </a:r>
            <a:endParaRPr lang="en-US" dirty="0"/>
          </a:p>
        </p:txBody>
      </p:sp>
      <p:graphicFrame>
        <p:nvGraphicFramePr>
          <p:cNvPr id="4" name="Chart 3"/>
          <p:cNvGraphicFramePr>
            <a:graphicFrameLocks/>
          </p:cNvGraphicFramePr>
          <p:nvPr/>
        </p:nvGraphicFramePr>
        <p:xfrm>
          <a:off x="683568" y="2132856"/>
          <a:ext cx="8064896" cy="41764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Question 4: What advice would they give new teachers?</a:t>
            </a:r>
            <a:endParaRPr lang="en-US" dirty="0"/>
          </a:p>
        </p:txBody>
      </p:sp>
      <p:sp>
        <p:nvSpPr>
          <p:cNvPr id="3" name="Content Placeholder 2"/>
          <p:cNvSpPr>
            <a:spLocks noGrp="1"/>
          </p:cNvSpPr>
          <p:nvPr>
            <p:ph idx="1"/>
          </p:nvPr>
        </p:nvSpPr>
        <p:spPr/>
        <p:txBody>
          <a:bodyPr/>
          <a:lstStyle/>
          <a:p>
            <a:r>
              <a:rPr lang="en-US" sz="2400" dirty="0" smtClean="0"/>
              <a:t>“Teachers must be decisive and tell students how they can achieve. Self-confidence is important.”</a:t>
            </a:r>
          </a:p>
          <a:p>
            <a:r>
              <a:rPr lang="en-US" sz="2400" dirty="0" smtClean="0"/>
              <a:t>“They should create new activities that will attract the students’ attention.”</a:t>
            </a:r>
          </a:p>
          <a:p>
            <a:r>
              <a:rPr lang="en-US" sz="2400" dirty="0" smtClean="0"/>
              <a:t>“They should take their learners’ age into account.”</a:t>
            </a:r>
          </a:p>
          <a:p>
            <a:r>
              <a:rPr lang="en-US" sz="2400" dirty="0" smtClean="0"/>
              <a:t>“Be patient and adjust your teaching according to their levels; try to adopt new teaching methods.”</a:t>
            </a:r>
          </a:p>
          <a:p>
            <a:r>
              <a:rPr lang="en-US" sz="2400" dirty="0" smtClean="0"/>
              <a:t>“Focus on the relevance and connection between learning and job preparation and satisfaction.”</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Question 4: What advice would they give new teachers? </a:t>
            </a:r>
            <a:r>
              <a:rPr lang="en-IE" dirty="0" err="1" smtClean="0"/>
              <a:t>Ctd</a:t>
            </a:r>
            <a:r>
              <a:rPr lang="en-IE" dirty="0" smtClean="0"/>
              <a:t>.</a:t>
            </a:r>
            <a:endParaRPr lang="en-US" dirty="0"/>
          </a:p>
        </p:txBody>
      </p:sp>
      <p:sp>
        <p:nvSpPr>
          <p:cNvPr id="3" name="Content Placeholder 2"/>
          <p:cNvSpPr>
            <a:spLocks noGrp="1"/>
          </p:cNvSpPr>
          <p:nvPr>
            <p:ph idx="1"/>
          </p:nvPr>
        </p:nvSpPr>
        <p:spPr/>
        <p:txBody>
          <a:bodyPr/>
          <a:lstStyle/>
          <a:p>
            <a:r>
              <a:rPr lang="en-US" sz="2400" dirty="0" smtClean="0"/>
              <a:t>“To be creative and not afraid to introduce new methods.”</a:t>
            </a:r>
          </a:p>
          <a:p>
            <a:r>
              <a:rPr lang="en-US" sz="2400" dirty="0" smtClean="0"/>
              <a:t>“Patience!”</a:t>
            </a:r>
          </a:p>
          <a:p>
            <a:r>
              <a:rPr lang="en-US" sz="2400" dirty="0" smtClean="0"/>
              <a:t>“Start from the very basics.”</a:t>
            </a:r>
          </a:p>
          <a:p>
            <a:r>
              <a:rPr lang="en-US" sz="2400" dirty="0" smtClean="0"/>
              <a:t>“Bear in mind that it is completely different from teaching other students.”</a:t>
            </a:r>
          </a:p>
          <a:p>
            <a:r>
              <a:rPr lang="en-US" sz="2400" dirty="0" smtClean="0"/>
              <a:t>“Look for Education – not only knowledge.”</a:t>
            </a:r>
          </a:p>
          <a:p>
            <a:r>
              <a:rPr lang="en-US" sz="2400" dirty="0" smtClean="0"/>
              <a:t>“Forget about homework.”</a:t>
            </a:r>
          </a:p>
          <a:p>
            <a:r>
              <a:rPr lang="en-US" sz="2400" dirty="0" smtClean="0"/>
              <a:t>“Relate learning to real life.”</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Question 5: Describe some creative methodologies of teaching adults</a:t>
            </a:r>
            <a:endParaRPr lang="en-US" dirty="0"/>
          </a:p>
        </p:txBody>
      </p:sp>
      <p:sp>
        <p:nvSpPr>
          <p:cNvPr id="3" name="Content Placeholder 2"/>
          <p:cNvSpPr>
            <a:spLocks noGrp="1"/>
          </p:cNvSpPr>
          <p:nvPr>
            <p:ph idx="1"/>
          </p:nvPr>
        </p:nvSpPr>
        <p:spPr/>
        <p:txBody>
          <a:bodyPr/>
          <a:lstStyle/>
          <a:p>
            <a:r>
              <a:rPr lang="en-US" sz="2400" dirty="0" smtClean="0"/>
              <a:t>“Literature, music, movies and role-plays.”</a:t>
            </a:r>
          </a:p>
          <a:p>
            <a:r>
              <a:rPr lang="en-US" sz="2400" dirty="0" smtClean="0"/>
              <a:t>“Setting objectives that stimulate students’ self-esteem and help them keep trying.”</a:t>
            </a:r>
          </a:p>
          <a:p>
            <a:r>
              <a:rPr lang="en-US" sz="2400" dirty="0" smtClean="0"/>
              <a:t>“Doing lots of exercises after each explanation.”</a:t>
            </a:r>
          </a:p>
          <a:p>
            <a:r>
              <a:rPr lang="en-US" sz="2400" dirty="0" smtClean="0"/>
              <a:t>“Showing personal interest in the students.”</a:t>
            </a:r>
          </a:p>
          <a:p>
            <a:r>
              <a:rPr lang="en-US" sz="2400" dirty="0" smtClean="0"/>
              <a:t>“Adapting to their starting point.”</a:t>
            </a:r>
          </a:p>
          <a:p>
            <a:r>
              <a:rPr lang="en-US" sz="2400" dirty="0" smtClean="0"/>
              <a:t>“Encouraging creativity.”</a:t>
            </a:r>
          </a:p>
          <a:p>
            <a:r>
              <a:rPr lang="en-US" sz="2400" dirty="0" smtClean="0"/>
              <a:t>“Encouraging self-evaluation.”</a:t>
            </a:r>
          </a:p>
          <a:p>
            <a:r>
              <a:rPr lang="en-US" sz="2400" dirty="0" smtClean="0"/>
              <a:t>“Being very patient.”</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Conclusions from Learner Questionnaire</a:t>
            </a:r>
            <a:endParaRPr lang="en-US" dirty="0"/>
          </a:p>
        </p:txBody>
      </p:sp>
      <p:sp>
        <p:nvSpPr>
          <p:cNvPr id="3" name="Content Placeholder 2"/>
          <p:cNvSpPr>
            <a:spLocks noGrp="1"/>
          </p:cNvSpPr>
          <p:nvPr>
            <p:ph idx="1"/>
          </p:nvPr>
        </p:nvSpPr>
        <p:spPr/>
        <p:txBody>
          <a:bodyPr/>
          <a:lstStyle/>
          <a:p>
            <a:r>
              <a:rPr lang="en-US" sz="2200" i="1" dirty="0" smtClean="0"/>
              <a:t>Course providers are not particularly good at listening to the views of learners.</a:t>
            </a:r>
          </a:p>
          <a:p>
            <a:r>
              <a:rPr lang="en-US" sz="2200" i="1" dirty="0" smtClean="0"/>
              <a:t>It is difficult to balance course and life commitments.</a:t>
            </a:r>
          </a:p>
          <a:p>
            <a:r>
              <a:rPr lang="en-US" sz="2200" i="1" dirty="0" smtClean="0"/>
              <a:t>Bad experiences previously at school can feed into present negative attitudes to education.</a:t>
            </a:r>
          </a:p>
          <a:p>
            <a:r>
              <a:rPr lang="en-US" sz="2200" i="1" dirty="0" smtClean="0"/>
              <a:t>The teacher needs to make the subject matter interesting.</a:t>
            </a:r>
          </a:p>
          <a:p>
            <a:r>
              <a:rPr lang="en-US" sz="2200" i="1" dirty="0" smtClean="0"/>
              <a:t>Lectures are not good for teaching adults.</a:t>
            </a:r>
          </a:p>
          <a:p>
            <a:r>
              <a:rPr lang="en-US" sz="2200" i="1" dirty="0" smtClean="0"/>
              <a:t>A variety of teaching methodologies will need to be employed for learning to be effective for all. These teaching methodologies should be learner-</a:t>
            </a:r>
            <a:r>
              <a:rPr lang="en-US" sz="2200" i="1" dirty="0" err="1" smtClean="0"/>
              <a:t>centred</a:t>
            </a:r>
            <a:r>
              <a:rPr lang="en-US" sz="2200" i="1" dirty="0" smtClean="0"/>
              <a:t>, not teacher-</a:t>
            </a:r>
            <a:r>
              <a:rPr lang="en-US" sz="2200" i="1" dirty="0" err="1" smtClean="0"/>
              <a:t>centred</a:t>
            </a:r>
            <a:r>
              <a:rPr lang="en-US" sz="2200" i="1" dirty="0" smtClean="0"/>
              <a:t>.</a:t>
            </a:r>
            <a:endParaRPr lang="en-US" sz="2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Conclusions from Teacher Questionnaire</a:t>
            </a:r>
            <a:endParaRPr lang="en-US" dirty="0"/>
          </a:p>
        </p:txBody>
      </p:sp>
      <p:sp>
        <p:nvSpPr>
          <p:cNvPr id="3" name="Content Placeholder 2"/>
          <p:cNvSpPr>
            <a:spLocks noGrp="1"/>
          </p:cNvSpPr>
          <p:nvPr>
            <p:ph idx="1"/>
          </p:nvPr>
        </p:nvSpPr>
        <p:spPr/>
        <p:txBody>
          <a:bodyPr/>
          <a:lstStyle/>
          <a:p>
            <a:r>
              <a:rPr lang="en-US" sz="2400" i="1" dirty="0" smtClean="0"/>
              <a:t>There is a clear difference between teaching Adult Learners and younger students.</a:t>
            </a:r>
          </a:p>
          <a:p>
            <a:r>
              <a:rPr lang="en-US" sz="2400" i="1" dirty="0" smtClean="0"/>
              <a:t>There is often a divergence of views on the role of the teacher between the learners and the teacher.</a:t>
            </a:r>
          </a:p>
          <a:p>
            <a:r>
              <a:rPr lang="en-US" sz="2400" i="1" dirty="0" smtClean="0"/>
              <a:t>To bridge this divergence, teachers need to be more reflective on their role in the classroom.</a:t>
            </a:r>
          </a:p>
          <a:p>
            <a:r>
              <a:rPr lang="en-US" sz="2400" i="1" dirty="0" smtClean="0"/>
              <a:t>In order to achieve a more enjoyable learning environment a partnership needs to exist between the teacher and the learner.</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Conclusions from Teacher Questionnaire (</a:t>
            </a:r>
            <a:r>
              <a:rPr lang="en-IE" dirty="0" err="1" smtClean="0"/>
              <a:t>Ctd</a:t>
            </a:r>
            <a:r>
              <a:rPr lang="en-IE" dirty="0" smtClean="0"/>
              <a:t>.)</a:t>
            </a:r>
            <a:endParaRPr lang="en-US" dirty="0"/>
          </a:p>
        </p:txBody>
      </p:sp>
      <p:sp>
        <p:nvSpPr>
          <p:cNvPr id="3" name="Content Placeholder 2"/>
          <p:cNvSpPr>
            <a:spLocks noGrp="1"/>
          </p:cNvSpPr>
          <p:nvPr>
            <p:ph idx="1"/>
          </p:nvPr>
        </p:nvSpPr>
        <p:spPr/>
        <p:txBody>
          <a:bodyPr/>
          <a:lstStyle/>
          <a:p>
            <a:r>
              <a:rPr lang="en-US" sz="2400" i="1" dirty="0" smtClean="0"/>
              <a:t>Classes need to be learner-</a:t>
            </a:r>
            <a:r>
              <a:rPr lang="en-US" sz="2400" i="1" dirty="0" err="1" smtClean="0"/>
              <a:t>centred</a:t>
            </a:r>
            <a:r>
              <a:rPr lang="en-US" sz="2400" i="1" dirty="0" smtClean="0"/>
              <a:t> and not teacher-</a:t>
            </a:r>
            <a:r>
              <a:rPr lang="en-US" sz="2400" i="1" dirty="0" err="1" smtClean="0"/>
              <a:t>centred</a:t>
            </a:r>
            <a:r>
              <a:rPr lang="en-US" sz="2400" i="1" dirty="0" smtClean="0"/>
              <a:t>, i.e. teachers should act more as facilitators to the learning process.</a:t>
            </a:r>
          </a:p>
          <a:p>
            <a:r>
              <a:rPr lang="en-US" sz="2400" i="1" dirty="0" smtClean="0"/>
              <a:t>There needs to be a move away from teacher-</a:t>
            </a:r>
            <a:r>
              <a:rPr lang="en-US" sz="2400" i="1" dirty="0" err="1" smtClean="0"/>
              <a:t>centred</a:t>
            </a:r>
            <a:r>
              <a:rPr lang="en-US" sz="2400" i="1" dirty="0" smtClean="0"/>
              <a:t> methodologies, like lectures, to more participatory activities like group work, role-playing and projects.</a:t>
            </a:r>
          </a:p>
          <a:p>
            <a:r>
              <a:rPr lang="en-US" sz="2400" i="1" dirty="0" smtClean="0"/>
              <a:t>Success in teaching Adult Learners comes from being supportive and creating an environment that is learner-</a:t>
            </a:r>
            <a:r>
              <a:rPr lang="en-US" sz="2400" i="1" dirty="0" err="1" smtClean="0"/>
              <a:t>centred</a:t>
            </a:r>
            <a:r>
              <a:rPr lang="en-US" sz="2400" i="1" dirty="0" smtClean="0"/>
              <a:t>, interactive and stimulating. It is an environment that is flexible, dynamic but, above all, collaborative.</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 Framework of Enjoyable Learning Approaches</a:t>
            </a:r>
            <a:r>
              <a:rPr lang="en-US" dirty="0" smtClean="0"/>
              <a:t/>
            </a:r>
            <a:br>
              <a:rPr lang="en-US" dirty="0" smtClean="0"/>
            </a:br>
            <a:endParaRPr lang="en-US" dirty="0"/>
          </a:p>
        </p:txBody>
      </p:sp>
      <p:graphicFrame>
        <p:nvGraphicFramePr>
          <p:cNvPr id="4" name="Content Placeholder 3"/>
          <p:cNvGraphicFramePr>
            <a:graphicFrameLocks noGrp="1"/>
          </p:cNvGraphicFramePr>
          <p:nvPr>
            <p:ph idx="1"/>
          </p:nvPr>
        </p:nvGraphicFramePr>
        <p:xfrm>
          <a:off x="0" y="1412776"/>
          <a:ext cx="8964488"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The Questionnaires</a:t>
            </a:r>
            <a:endParaRPr lang="en-US" dirty="0"/>
          </a:p>
        </p:txBody>
      </p:sp>
      <p:sp>
        <p:nvSpPr>
          <p:cNvPr id="15363" name="Rectangle 3"/>
          <p:cNvSpPr>
            <a:spLocks noGrp="1" noChangeArrowheads="1"/>
          </p:cNvSpPr>
          <p:nvPr>
            <p:ph type="body" idx="1"/>
          </p:nvPr>
        </p:nvSpPr>
        <p:spPr>
          <a:xfrm>
            <a:off x="642910" y="1571612"/>
            <a:ext cx="8258204" cy="4500594"/>
          </a:xfrm>
        </p:spPr>
        <p:txBody>
          <a:bodyPr/>
          <a:lstStyle/>
          <a:p>
            <a:r>
              <a:rPr lang="en-IE" dirty="0" smtClean="0"/>
              <a:t>Two questionnaires</a:t>
            </a:r>
          </a:p>
          <a:p>
            <a:r>
              <a:rPr lang="en-IE" dirty="0" smtClean="0"/>
              <a:t>Designed to inform the development of the Framework of Enjoyable Learning Approaches</a:t>
            </a:r>
          </a:p>
          <a:p>
            <a:r>
              <a:rPr lang="en-IE" dirty="0" smtClean="0"/>
              <a:t>One questionnaire for Learners</a:t>
            </a:r>
          </a:p>
          <a:p>
            <a:r>
              <a:rPr lang="en-IE" dirty="0" smtClean="0"/>
              <a:t>One questionnaire </a:t>
            </a:r>
            <a:r>
              <a:rPr lang="en-IE" smtClean="0"/>
              <a:t>for </a:t>
            </a:r>
            <a:r>
              <a:rPr lang="en-IE" smtClean="0"/>
              <a:t>Teachers</a:t>
            </a:r>
            <a:endParaRPr lang="en-IE"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20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fade">
                                      <p:cBhvr>
                                        <p:cTn id="12" dur="2000"/>
                                        <p:tgtEl>
                                          <p:spTgt spid="153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fade">
                                      <p:cBhvr>
                                        <p:cTn id="17" dur="2000"/>
                                        <p:tgtEl>
                                          <p:spTgt spid="153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fade">
                                      <p:cBhvr>
                                        <p:cTn id="22" dur="2000"/>
                                        <p:tgtEl>
                                          <p:spTgt spid="153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282753" y="-428652"/>
            <a:ext cx="3722494" cy="7725192"/>
          </a:xfrm>
          <a:prstGeom prst="rect">
            <a:avLst/>
          </a:prstGeom>
          <a:noFill/>
        </p:spPr>
        <p:txBody>
          <a:bodyPr wrap="none" rtlCol="0">
            <a:spAutoFit/>
          </a:bodyPr>
          <a:lstStyle/>
          <a:p>
            <a:r>
              <a:rPr lang="en-GB" sz="49600" dirty="0" smtClean="0">
                <a:solidFill>
                  <a:schemeClr val="bg1">
                    <a:lumMod val="95000"/>
                  </a:schemeClr>
                </a:solidFill>
              </a:rPr>
              <a:t>?</a:t>
            </a:r>
            <a:endParaRPr lang="en-GB" sz="49600" dirty="0">
              <a:solidFill>
                <a:schemeClr val="bg1">
                  <a:lumMod val="95000"/>
                </a:schemeClr>
              </a:solidFill>
            </a:endParaRPr>
          </a:p>
        </p:txBody>
      </p:sp>
      <p:sp>
        <p:nvSpPr>
          <p:cNvPr id="3" name="Rounded Rectangle 2"/>
          <p:cNvSpPr/>
          <p:nvPr/>
        </p:nvSpPr>
        <p:spPr>
          <a:xfrm>
            <a:off x="3286116" y="2643182"/>
            <a:ext cx="8643998" cy="1071570"/>
          </a:xfrm>
          <a:prstGeom prst="roundRect">
            <a:avLst>
              <a:gd name="adj" fmla="val 48952"/>
            </a:avLst>
          </a:prstGeom>
          <a:solidFill>
            <a:srgbClr val="00B0F0"/>
          </a:solidFill>
          <a:ln>
            <a:solidFill>
              <a:srgbClr val="00B0F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86" name="Rectangle 2"/>
          <p:cNvSpPr>
            <a:spLocks noGrp="1" noChangeArrowheads="1"/>
          </p:cNvSpPr>
          <p:nvPr>
            <p:ph type="title"/>
          </p:nvPr>
        </p:nvSpPr>
        <p:spPr>
          <a:xfrm>
            <a:off x="500034" y="2786058"/>
            <a:ext cx="8477280" cy="800096"/>
          </a:xfrm>
        </p:spPr>
        <p:txBody>
          <a:bodyPr/>
          <a:lstStyle/>
          <a:p>
            <a:pPr algn="r"/>
            <a:r>
              <a:rPr lang="en-US" dirty="0">
                <a:solidFill>
                  <a:schemeClr val="bg1"/>
                </a:solidFill>
                <a:effectLst>
                  <a:outerShdw blurRad="38100" dist="38100" dir="2700000" algn="tl">
                    <a:srgbClr val="000000">
                      <a:alpha val="43137"/>
                    </a:srgbClr>
                  </a:outerShdw>
                </a:effectLst>
              </a:rPr>
              <a:t>Questions </a:t>
            </a:r>
            <a:r>
              <a:rPr lang="en-US" dirty="0" smtClean="0">
                <a:solidFill>
                  <a:schemeClr val="bg1"/>
                </a:solidFill>
                <a:effectLst>
                  <a:outerShdw blurRad="38100" dist="38100" dir="2700000" algn="tl">
                    <a:srgbClr val="000000">
                      <a:alpha val="43137"/>
                    </a:srgbClr>
                  </a:outerShdw>
                </a:effectLst>
              </a:rPr>
              <a:t>&amp;</a:t>
            </a:r>
            <a:r>
              <a:rPr lang="en-US" dirty="0">
                <a:solidFill>
                  <a:schemeClr val="bg1"/>
                </a:solidFill>
                <a:effectLst>
                  <a:outerShdw blurRad="38100" dist="38100" dir="2700000" algn="tl">
                    <a:srgbClr val="000000">
                      <a:alpha val="43137"/>
                    </a:srgbClr>
                  </a:outerShdw>
                </a:effectLst>
              </a:rPr>
              <a:t> </a:t>
            </a:r>
            <a:r>
              <a:rPr lang="en-US" dirty="0" smtClean="0">
                <a:solidFill>
                  <a:schemeClr val="bg1"/>
                </a:solidFill>
                <a:effectLst>
                  <a:outerShdw blurRad="38100" dist="38100" dir="2700000" algn="tl">
                    <a:srgbClr val="000000">
                      <a:alpha val="43137"/>
                    </a:srgbClr>
                  </a:outerShdw>
                </a:effectLst>
              </a:rPr>
              <a:t> </a:t>
            </a:r>
            <a:r>
              <a:rPr lang="en-US" dirty="0">
                <a:solidFill>
                  <a:schemeClr val="bg1"/>
                </a:solidFill>
                <a:effectLst>
                  <a:outerShdw blurRad="38100" dist="38100" dir="2700000" algn="tl">
                    <a:srgbClr val="000000">
                      <a:alpha val="43137"/>
                    </a:srgbClr>
                  </a:outerShdw>
                </a:effectLst>
              </a:rPr>
              <a:t>Discussion</a:t>
            </a:r>
          </a:p>
        </p:txBody>
      </p:sp>
      <p:sp>
        <p:nvSpPr>
          <p:cNvPr id="4" name="Oval 2"/>
          <p:cNvSpPr>
            <a:spLocks noChangeArrowheads="1"/>
          </p:cNvSpPr>
          <p:nvPr/>
        </p:nvSpPr>
        <p:spPr bwMode="auto">
          <a:xfrm>
            <a:off x="988989" y="5094275"/>
            <a:ext cx="1752600" cy="533400"/>
          </a:xfrm>
          <a:prstGeom prst="ellipse">
            <a:avLst/>
          </a:prstGeom>
          <a:solidFill>
            <a:srgbClr val="0033CC"/>
          </a:solidFill>
          <a:ln w="9525">
            <a:noFill/>
            <a:round/>
            <a:headEnd/>
            <a:tailEnd/>
          </a:ln>
        </p:spPr>
        <p:txBody>
          <a:bodyPr wrap="none" anchor="ctr"/>
          <a:lstStyle/>
          <a:p>
            <a:endParaRPr lang="en-GB"/>
          </a:p>
        </p:txBody>
      </p:sp>
      <p:graphicFrame>
        <p:nvGraphicFramePr>
          <p:cNvPr id="5" name="Object 2"/>
          <p:cNvGraphicFramePr>
            <a:graphicFrameLocks/>
          </p:cNvGraphicFramePr>
          <p:nvPr/>
        </p:nvGraphicFramePr>
        <p:xfrm>
          <a:off x="1142976" y="1643050"/>
          <a:ext cx="1404938" cy="3821113"/>
        </p:xfrm>
        <a:graphic>
          <a:graphicData uri="http://schemas.openxmlformats.org/presentationml/2006/ole">
            <mc:AlternateContent xmlns:mc="http://schemas.openxmlformats.org/markup-compatibility/2006">
              <mc:Choice xmlns:v="urn:schemas-microsoft-com:vml" Requires="v">
                <p:oleObj spid="_x0000_s34819" name="Clip" r:id="rId3" imgW="1352520" imgH="3659040" progId="">
                  <p:embed/>
                </p:oleObj>
              </mc:Choice>
              <mc:Fallback>
                <p:oleObj name="Clip" r:id="rId3" imgW="1352520" imgH="3659040" progId="">
                  <p:embed/>
                  <p:pic>
                    <p:nvPicPr>
                      <p:cNvPr id="0" name="Objec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2976" y="1643050"/>
                        <a:ext cx="1404938" cy="3821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The Learner Questionnaire</a:t>
            </a:r>
            <a:endParaRPr lang="en-IE" dirty="0"/>
          </a:p>
        </p:txBody>
      </p:sp>
      <p:sp>
        <p:nvSpPr>
          <p:cNvPr id="3" name="Content Placeholder 2"/>
          <p:cNvSpPr>
            <a:spLocks noGrp="1"/>
          </p:cNvSpPr>
          <p:nvPr>
            <p:ph idx="1"/>
          </p:nvPr>
        </p:nvSpPr>
        <p:spPr>
          <a:xfrm>
            <a:off x="457200" y="1772816"/>
            <a:ext cx="8258204" cy="4353347"/>
          </a:xfrm>
        </p:spPr>
        <p:txBody>
          <a:bodyPr/>
          <a:lstStyle/>
          <a:p>
            <a:pPr lvl="0"/>
            <a:r>
              <a:rPr lang="en-IE" dirty="0" smtClean="0"/>
              <a:t>Short questionnaire – about 5 minutes to complete</a:t>
            </a:r>
          </a:p>
          <a:p>
            <a:pPr lvl="0"/>
            <a:r>
              <a:rPr lang="en-IE" dirty="0" smtClean="0"/>
              <a:t>Simple language</a:t>
            </a:r>
          </a:p>
          <a:p>
            <a:pPr lvl="0"/>
            <a:r>
              <a:rPr lang="en-IE" dirty="0" smtClean="0"/>
              <a:t>Completed by 89 Learners throughout all partner organisations</a:t>
            </a:r>
          </a:p>
          <a:p>
            <a:pPr lvl="0"/>
            <a:r>
              <a:rPr lang="en-IE" dirty="0" smtClean="0"/>
              <a:t>No statistical difference in responses from different countries</a:t>
            </a:r>
          </a:p>
          <a:p>
            <a:pPr lvl="0"/>
            <a:endParaRPr lang="en-IE"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Section 1: Rating the Learning Experience (5 Very Good, 1 Very Bad)</a:t>
            </a:r>
            <a:endParaRPr lang="en-US" dirty="0"/>
          </a:p>
        </p:txBody>
      </p:sp>
      <p:sp>
        <p:nvSpPr>
          <p:cNvPr id="15363" name="Rectangle 3"/>
          <p:cNvSpPr>
            <a:spLocks noGrp="1" noChangeArrowheads="1"/>
          </p:cNvSpPr>
          <p:nvPr>
            <p:ph type="body" idx="1"/>
          </p:nvPr>
        </p:nvSpPr>
        <p:spPr>
          <a:xfrm>
            <a:off x="571472" y="2204864"/>
            <a:ext cx="8258204" cy="3867342"/>
          </a:xfrm>
        </p:spPr>
        <p:txBody>
          <a:bodyPr/>
          <a:lstStyle/>
          <a:p>
            <a:endParaRPr lang="en-GB" dirty="0" smtClean="0"/>
          </a:p>
        </p:txBody>
      </p:sp>
      <p:graphicFrame>
        <p:nvGraphicFramePr>
          <p:cNvPr id="4" name="Chart 3"/>
          <p:cNvGraphicFramePr>
            <a:graphicFrameLocks/>
          </p:cNvGraphicFramePr>
          <p:nvPr/>
        </p:nvGraphicFramePr>
        <p:xfrm>
          <a:off x="539552" y="2276872"/>
          <a:ext cx="8352928" cy="38164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Section 2: The Greatest Difficulties Encountered by Adult Learners</a:t>
            </a:r>
            <a:endParaRPr lang="en-IE" dirty="0"/>
          </a:p>
        </p:txBody>
      </p:sp>
      <p:graphicFrame>
        <p:nvGraphicFramePr>
          <p:cNvPr id="5" name="Content Placeholder 4"/>
          <p:cNvGraphicFramePr>
            <a:graphicFrameLocks noGrp="1"/>
          </p:cNvGraphicFramePr>
          <p:nvPr>
            <p:ph idx="1"/>
          </p:nvPr>
        </p:nvGraphicFramePr>
        <p:xfrm>
          <a:off x="395536" y="2132856"/>
          <a:ext cx="8463855" cy="41037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Section 3: The Most Effective Ways of</a:t>
            </a:r>
            <a:br>
              <a:rPr lang="en-IE" dirty="0" smtClean="0"/>
            </a:br>
            <a:r>
              <a:rPr lang="en-IE" dirty="0" smtClean="0"/>
              <a:t>Teaching Adults</a:t>
            </a:r>
            <a:endParaRPr lang="en-IE" dirty="0"/>
          </a:p>
        </p:txBody>
      </p:sp>
      <p:graphicFrame>
        <p:nvGraphicFramePr>
          <p:cNvPr id="5" name="Content Placeholder 4"/>
          <p:cNvGraphicFramePr>
            <a:graphicFrameLocks noGrp="1"/>
          </p:cNvGraphicFramePr>
          <p:nvPr>
            <p:ph idx="1"/>
          </p:nvPr>
        </p:nvGraphicFramePr>
        <p:xfrm>
          <a:off x="457200" y="2133600"/>
          <a:ext cx="8258175" cy="39925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Section 4: Other Comments</a:t>
            </a:r>
            <a:endParaRPr lang="en-IE" dirty="0"/>
          </a:p>
        </p:txBody>
      </p:sp>
      <p:sp>
        <p:nvSpPr>
          <p:cNvPr id="3" name="Content Placeholder 2"/>
          <p:cNvSpPr>
            <a:spLocks noGrp="1"/>
          </p:cNvSpPr>
          <p:nvPr>
            <p:ph idx="1"/>
          </p:nvPr>
        </p:nvSpPr>
        <p:spPr>
          <a:xfrm>
            <a:off x="457200" y="1412776"/>
            <a:ext cx="8258204" cy="4713387"/>
          </a:xfrm>
        </p:spPr>
        <p:txBody>
          <a:bodyPr/>
          <a:lstStyle/>
          <a:p>
            <a:r>
              <a:rPr lang="en-US" sz="2400" dirty="0" smtClean="0"/>
              <a:t>“As an adult I don’t want to do homework. I want to talk in the class and play in the drama. </a:t>
            </a:r>
            <a:r>
              <a:rPr lang="en-US" sz="2400" i="1" dirty="0" smtClean="0"/>
              <a:t>[sic] They are more effective to me.” </a:t>
            </a:r>
          </a:p>
          <a:p>
            <a:r>
              <a:rPr lang="en-US" sz="2400" dirty="0" smtClean="0"/>
              <a:t>“I should read more books and watch foreign channels for listening skills.”</a:t>
            </a:r>
          </a:p>
          <a:p>
            <a:r>
              <a:rPr lang="en-US" sz="2400" dirty="0" smtClean="0"/>
              <a:t>“Self-determination is important.”</a:t>
            </a:r>
          </a:p>
          <a:p>
            <a:r>
              <a:rPr lang="en-US" sz="2400" dirty="0" smtClean="0"/>
              <a:t>“There should be educational visits to museums and exhibitions.”</a:t>
            </a:r>
          </a:p>
          <a:p>
            <a:r>
              <a:rPr lang="en-US" sz="2400" dirty="0" smtClean="0"/>
              <a:t>“Classes should be more fun.”</a:t>
            </a:r>
          </a:p>
          <a:p>
            <a:r>
              <a:rPr lang="en-US" sz="2400" dirty="0" smtClean="0"/>
              <a:t>“There should be more </a:t>
            </a:r>
            <a:r>
              <a:rPr lang="en-US" sz="2400" i="1" dirty="0" smtClean="0"/>
              <a:t>‘learning to learn’”.</a:t>
            </a:r>
            <a:endParaRPr lang="en-IE"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Questionnaire for Teachers</a:t>
            </a:r>
            <a:endParaRPr lang="en-IE" dirty="0"/>
          </a:p>
        </p:txBody>
      </p:sp>
      <p:sp>
        <p:nvSpPr>
          <p:cNvPr id="3" name="Content Placeholder 2"/>
          <p:cNvSpPr>
            <a:spLocks noGrp="1"/>
          </p:cNvSpPr>
          <p:nvPr>
            <p:ph idx="1"/>
          </p:nvPr>
        </p:nvSpPr>
        <p:spPr>
          <a:xfrm>
            <a:off x="457200" y="1556792"/>
            <a:ext cx="8219256" cy="4569371"/>
          </a:xfrm>
        </p:spPr>
        <p:txBody>
          <a:bodyPr/>
          <a:lstStyle/>
          <a:p>
            <a:r>
              <a:rPr lang="en-IE" dirty="0" smtClean="0"/>
              <a:t>Completed by teachers in all partner organisations</a:t>
            </a:r>
          </a:p>
          <a:p>
            <a:r>
              <a:rPr lang="en-IE" dirty="0" smtClean="0"/>
              <a:t>Designed to get their experience on how to create an enjoyable learning experience</a:t>
            </a:r>
          </a:p>
          <a:p>
            <a:r>
              <a:rPr lang="en-IE" dirty="0" smtClean="0"/>
              <a:t>Five short questions</a:t>
            </a:r>
            <a:endParaRPr lang="en-I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Question 1</a:t>
            </a:r>
            <a:endParaRPr lang="en-IE" dirty="0"/>
          </a:p>
        </p:txBody>
      </p:sp>
      <p:sp>
        <p:nvSpPr>
          <p:cNvPr id="4" name="Content Placeholder 3"/>
          <p:cNvSpPr>
            <a:spLocks noGrp="1"/>
          </p:cNvSpPr>
          <p:nvPr>
            <p:ph idx="1"/>
          </p:nvPr>
        </p:nvSpPr>
        <p:spPr/>
        <p:txBody>
          <a:bodyPr/>
          <a:lstStyle/>
          <a:p>
            <a:r>
              <a:rPr lang="en-IE" dirty="0" smtClean="0"/>
              <a:t>Is there a difference between teaching adults and younger students?</a:t>
            </a:r>
          </a:p>
          <a:p>
            <a:r>
              <a:rPr lang="en-IE" dirty="0" smtClean="0"/>
              <a:t>All but one teacher said there was.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udent presentation">
  <a:themeElements>
    <a:clrScheme name="113_StudentPresentationTemplate_DesignReview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3_StudentPresentationTemplate_DesignReview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13_StudentPresentationTemplate_DesignReview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13_StudentPresentationTemplate_DesignReviewe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13_StudentPresentationTemplate_DesignReviewe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13_StudentPresentationTemplate_DesignReviewe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13_StudentPresentationTemplate_DesignReviewe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13_StudentPresentationTemplate_DesignReviewe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13_StudentPresentationTemplate_DesignReviewe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13_StudentPresentationTemplate_DesignReviewe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13_StudentPresentationTemplate_DesignReviewe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13_StudentPresentationTemplate_DesignReviewe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13_StudentPresentationTemplate_DesignReviewe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13_StudentPresentationTemplate_DesignReviewe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Student presentation</Template>
  <TotalTime>321</TotalTime>
  <Words>1008</Words>
  <Application>Microsoft Office PowerPoint</Application>
  <PresentationFormat>On-screen Show (4:3)</PresentationFormat>
  <Paragraphs>104</Paragraphs>
  <Slides>20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Student presentation</vt:lpstr>
      <vt:lpstr>Clip</vt:lpstr>
      <vt:lpstr>PowerPoint Presentation</vt:lpstr>
      <vt:lpstr>The Questionnaires</vt:lpstr>
      <vt:lpstr>The Learner Questionnaire</vt:lpstr>
      <vt:lpstr>Section 1: Rating the Learning Experience (5 Very Good, 1 Very Bad)</vt:lpstr>
      <vt:lpstr>Section 2: The Greatest Difficulties Encountered by Adult Learners</vt:lpstr>
      <vt:lpstr>Section 3: The Most Effective Ways of Teaching Adults</vt:lpstr>
      <vt:lpstr>Section 4: Other Comments</vt:lpstr>
      <vt:lpstr>Questionnaire for Teachers</vt:lpstr>
      <vt:lpstr>Question 1</vt:lpstr>
      <vt:lpstr>What are the main challenges they face as teachers?</vt:lpstr>
      <vt:lpstr>What are the main challenges they face as teachers? (ctd.)</vt:lpstr>
      <vt:lpstr>Question 3: Rate different teaching approaches</vt:lpstr>
      <vt:lpstr>Question 4: What advice would they give new teachers?</vt:lpstr>
      <vt:lpstr>Question 4: What advice would they give new teachers? Ctd.</vt:lpstr>
      <vt:lpstr>Question 5: Describe some creative methodologies of teaching adults</vt:lpstr>
      <vt:lpstr>Conclusions from Learner Questionnaire</vt:lpstr>
      <vt:lpstr>Conclusions from Teacher Questionnaire</vt:lpstr>
      <vt:lpstr>Conclusions from Teacher Questionnaire (Ctd.)</vt:lpstr>
      <vt:lpstr>A Framework of Enjoyable Learning Approaches </vt:lpstr>
      <vt:lpstr>Questions &amp;  Discussion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J. C. Borg</dc:creator>
  <cp:lastModifiedBy>student1</cp:lastModifiedBy>
  <cp:revision>37</cp:revision>
  <dcterms:created xsi:type="dcterms:W3CDTF">2009-04-06T13:19:29Z</dcterms:created>
  <dcterms:modified xsi:type="dcterms:W3CDTF">2011-07-01T09:21:39Z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TC011424121033</vt:lpwstr>
  </property>
</Properties>
</file>